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media22.avi" ContentType="video/x-msvideo"/>
  <Override PartName="/ppt/media/image26.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3.png" ContentType="image/png"/>
  <Override PartName="/ppt/media/image33.png" ContentType="image/png"/>
  <Override PartName="/ppt/media/image27.png" ContentType="image/png"/>
  <Override PartName="/ppt/media/image13.png" ContentType="image/png"/>
  <Override PartName="/ppt/media/image50.png" ContentType="image/png"/>
  <Override PartName="/ppt/media/image8.png" ContentType="image/png"/>
  <Override PartName="/ppt/media/image38.png" ContentType="image/png"/>
  <Override PartName="/ppt/media/image40.png" ContentType="image/png"/>
  <Override PartName="/ppt/media/image41.png" ContentType="image/png"/>
  <Override PartName="/ppt/media/image9.png" ContentType="image/png"/>
  <Override PartName="/ppt/media/image39.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media28.avi" ContentType="video/x-msvideo"/>
  <Override PartName="/ppt/media/image29.png" ContentType="image/png"/>
  <Override PartName="/ppt/media/image4.png" ContentType="image/png"/>
  <Override PartName="/ppt/media/image34.png" ContentType="image/png"/>
  <Override PartName="/ppt/media/media30.avi" ContentType="video/x-msvideo"/>
  <Override PartName="/ppt/media/image35.png" ContentType="image/png"/>
  <Override PartName="/ppt/media/image5.png" ContentType="image/png"/>
  <Override PartName="/ppt/charts/chart1.xml" ContentType="application/vnd.openxmlformats-officedocument.drawingml.char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stacked"/>
        <c:varyColors val="0"/>
        <c:ser>
          <c:idx val="0"/>
          <c:order val="0"/>
          <c:spPr>
            <a:solidFill>
              <a:srgbClr val="5b9bd5"/>
            </a:solidFill>
            <a:ln>
              <a:noFill/>
            </a:ln>
          </c:spPr>
          <c:invertIfNegative val="0"/>
          <c:dLbls>
            <c:txPr>
              <a:bodyPr/>
              <a:lstStyle/>
              <a:p>
                <a:pPr>
                  <a:defRPr b="0" sz="1000" spc="-1" strike="noStrike">
                    <a:solidFill>
                      <a:srgbClr val="000000"/>
                    </a:solidFill>
                    <a:latin typeface="Arial"/>
                  </a:defRPr>
                </a:pPr>
              </a:p>
            </c:txPr>
            <c:dLblPos val="ctr"/>
            <c:showLegendKey val="0"/>
            <c:showVal val="0"/>
            <c:showCatName val="0"/>
            <c:showSerName val="0"/>
            <c:showPercent val="0"/>
            <c:separator>; </c:separator>
            <c:showLeaderLines val="0"/>
          </c:dLbls>
          <c:cat>
            <c:strRef>
              <c:f>categories</c:f>
              <c:strCache>
                <c:ptCount val="2"/>
                <c:pt idx="0">
                  <c:v>Before Random-Erasing</c:v>
                </c:pt>
                <c:pt idx="1">
                  <c:v>After Random-Erasing</c:v>
                </c:pt>
              </c:strCache>
            </c:strRef>
          </c:cat>
          <c:val>
            <c:numRef>
              <c:f>0</c:f>
              <c:numCache>
                <c:formatCode>General</c:formatCode>
                <c:ptCount val="2"/>
                <c:pt idx="0">
                  <c:v>65.2</c:v>
                </c:pt>
                <c:pt idx="1">
                  <c:v>69.3</c:v>
                </c:pt>
              </c:numCache>
            </c:numRef>
          </c:val>
        </c:ser>
        <c:gapWidth val="150"/>
        <c:overlap val="100"/>
        <c:axId val="9982591"/>
        <c:axId val="89985798"/>
      </c:barChart>
      <c:catAx>
        <c:axId val="9982591"/>
        <c:scaling>
          <c:orientation val="minMax"/>
        </c:scaling>
        <c:delete val="0"/>
        <c:axPos val="b"/>
        <c:numFmt formatCode="[$-404]yyyy/mm/dd" sourceLinked="1"/>
        <c:majorTickMark val="none"/>
        <c:minorTickMark val="none"/>
        <c:tickLblPos val="nextTo"/>
        <c:spPr>
          <a:ln w="9360">
            <a:solidFill>
              <a:srgbClr val="d9d9d9"/>
            </a:solidFill>
            <a:round/>
          </a:ln>
        </c:spPr>
        <c:txPr>
          <a:bodyPr/>
          <a:lstStyle/>
          <a:p>
            <a:pPr>
              <a:defRPr b="0" sz="900" spc="-1" strike="noStrike">
                <a:solidFill>
                  <a:srgbClr val="595959"/>
                </a:solidFill>
                <a:latin typeface="Arial"/>
              </a:defRPr>
            </a:pPr>
          </a:p>
        </c:txPr>
        <c:crossAx val="89985798"/>
        <c:crosses val="autoZero"/>
        <c:auto val="1"/>
        <c:lblAlgn val="ctr"/>
        <c:lblOffset val="100"/>
        <c:noMultiLvlLbl val="0"/>
      </c:catAx>
      <c:valAx>
        <c:axId val="89985798"/>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noFill/>
          </a:ln>
        </c:spPr>
        <c:txPr>
          <a:bodyPr/>
          <a:lstStyle/>
          <a:p>
            <a:pPr>
              <a:defRPr b="0" sz="900" spc="-1" strike="noStrike">
                <a:solidFill>
                  <a:srgbClr val="595959"/>
                </a:solidFill>
                <a:latin typeface="Arial"/>
              </a:defRPr>
            </a:pPr>
          </a:p>
        </c:txPr>
        <c:crossAx val="9982591"/>
        <c:crosses val="autoZero"/>
        <c:crossBetween val="between"/>
      </c:valAx>
      <c:spPr>
        <a:noFill/>
        <a:ln>
          <a:noFill/>
        </a:ln>
      </c:spPr>
    </c:plotArea>
    <c:plotVisOnly val="1"/>
    <c:dispBlanksAs val="gap"/>
  </c:chart>
  <c:spPr>
    <a:no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36720" y="851400"/>
            <a:ext cx="907056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28" name="PlaceHolder 3"/>
          <p:cNvSpPr>
            <a:spLocks noGrp="1"/>
          </p:cNvSpPr>
          <p:nvPr>
            <p:ph type="body"/>
          </p:nvPr>
        </p:nvSpPr>
        <p:spPr>
          <a:xfrm>
            <a:off x="36720" y="3798000"/>
            <a:ext cx="907056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 name="PlaceHolder 2"/>
          <p:cNvSpPr>
            <a:spLocks noGrp="1"/>
          </p:cNvSpPr>
          <p:nvPr>
            <p:ph type="body"/>
          </p:nvPr>
        </p:nvSpPr>
        <p:spPr>
          <a:xfrm>
            <a:off x="3672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31" name="PlaceHolder 3"/>
          <p:cNvSpPr>
            <a:spLocks noGrp="1"/>
          </p:cNvSpPr>
          <p:nvPr>
            <p:ph type="body"/>
          </p:nvPr>
        </p:nvSpPr>
        <p:spPr>
          <a:xfrm>
            <a:off x="468468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32" name="PlaceHolder 4"/>
          <p:cNvSpPr>
            <a:spLocks noGrp="1"/>
          </p:cNvSpPr>
          <p:nvPr>
            <p:ph type="body"/>
          </p:nvPr>
        </p:nvSpPr>
        <p:spPr>
          <a:xfrm>
            <a:off x="3672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33" name="PlaceHolder 5"/>
          <p:cNvSpPr>
            <a:spLocks noGrp="1"/>
          </p:cNvSpPr>
          <p:nvPr>
            <p:ph type="body"/>
          </p:nvPr>
        </p:nvSpPr>
        <p:spPr>
          <a:xfrm>
            <a:off x="468468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type="body"/>
          </p:nvPr>
        </p:nvSpPr>
        <p:spPr>
          <a:xfrm>
            <a:off x="36720" y="8514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36" name="PlaceHolder 3"/>
          <p:cNvSpPr>
            <a:spLocks noGrp="1"/>
          </p:cNvSpPr>
          <p:nvPr>
            <p:ph type="body"/>
          </p:nvPr>
        </p:nvSpPr>
        <p:spPr>
          <a:xfrm>
            <a:off x="3103560" y="8514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37" name="PlaceHolder 4"/>
          <p:cNvSpPr>
            <a:spLocks noGrp="1"/>
          </p:cNvSpPr>
          <p:nvPr>
            <p:ph type="body"/>
          </p:nvPr>
        </p:nvSpPr>
        <p:spPr>
          <a:xfrm>
            <a:off x="6170040" y="8514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38" name="PlaceHolder 5"/>
          <p:cNvSpPr>
            <a:spLocks noGrp="1"/>
          </p:cNvSpPr>
          <p:nvPr>
            <p:ph type="body"/>
          </p:nvPr>
        </p:nvSpPr>
        <p:spPr>
          <a:xfrm>
            <a:off x="36720" y="37980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39" name="PlaceHolder 6"/>
          <p:cNvSpPr>
            <a:spLocks noGrp="1"/>
          </p:cNvSpPr>
          <p:nvPr>
            <p:ph type="body"/>
          </p:nvPr>
        </p:nvSpPr>
        <p:spPr>
          <a:xfrm>
            <a:off x="3103560" y="37980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40" name="PlaceHolder 7"/>
          <p:cNvSpPr>
            <a:spLocks noGrp="1"/>
          </p:cNvSpPr>
          <p:nvPr>
            <p:ph type="body"/>
          </p:nvPr>
        </p:nvSpPr>
        <p:spPr>
          <a:xfrm>
            <a:off x="6170040" y="37980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type="subTitle"/>
          </p:nvPr>
        </p:nvSpPr>
        <p:spPr>
          <a:xfrm>
            <a:off x="36720" y="851400"/>
            <a:ext cx="9070560" cy="5641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type="body"/>
          </p:nvPr>
        </p:nvSpPr>
        <p:spPr>
          <a:xfrm>
            <a:off x="36720" y="851400"/>
            <a:ext cx="9070560" cy="564120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 name="PlaceHolder 2"/>
          <p:cNvSpPr>
            <a:spLocks noGrp="1"/>
          </p:cNvSpPr>
          <p:nvPr>
            <p:ph type="body"/>
          </p:nvPr>
        </p:nvSpPr>
        <p:spPr>
          <a:xfrm>
            <a:off x="3672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
        <p:nvSpPr>
          <p:cNvPr id="50" name="PlaceHolder 3"/>
          <p:cNvSpPr>
            <a:spLocks noGrp="1"/>
          </p:cNvSpPr>
          <p:nvPr>
            <p:ph type="body"/>
          </p:nvPr>
        </p:nvSpPr>
        <p:spPr>
          <a:xfrm>
            <a:off x="468468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0" y="18360"/>
            <a:ext cx="9143640" cy="2886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type="body"/>
          </p:nvPr>
        </p:nvSpPr>
        <p:spPr>
          <a:xfrm>
            <a:off x="3672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55" name="PlaceHolder 3"/>
          <p:cNvSpPr>
            <a:spLocks noGrp="1"/>
          </p:cNvSpPr>
          <p:nvPr>
            <p:ph type="body"/>
          </p:nvPr>
        </p:nvSpPr>
        <p:spPr>
          <a:xfrm>
            <a:off x="468468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
        <p:nvSpPr>
          <p:cNvPr id="56" name="PlaceHolder 4"/>
          <p:cNvSpPr>
            <a:spLocks noGrp="1"/>
          </p:cNvSpPr>
          <p:nvPr>
            <p:ph type="body"/>
          </p:nvPr>
        </p:nvSpPr>
        <p:spPr>
          <a:xfrm>
            <a:off x="3672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subTitle"/>
          </p:nvPr>
        </p:nvSpPr>
        <p:spPr>
          <a:xfrm>
            <a:off x="36720" y="851400"/>
            <a:ext cx="9070560" cy="5641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 name="PlaceHolder 2"/>
          <p:cNvSpPr>
            <a:spLocks noGrp="1"/>
          </p:cNvSpPr>
          <p:nvPr>
            <p:ph type="body"/>
          </p:nvPr>
        </p:nvSpPr>
        <p:spPr>
          <a:xfrm>
            <a:off x="3672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
        <p:nvSpPr>
          <p:cNvPr id="59" name="PlaceHolder 3"/>
          <p:cNvSpPr>
            <a:spLocks noGrp="1"/>
          </p:cNvSpPr>
          <p:nvPr>
            <p:ph type="body"/>
          </p:nvPr>
        </p:nvSpPr>
        <p:spPr>
          <a:xfrm>
            <a:off x="468468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60" name="PlaceHolder 4"/>
          <p:cNvSpPr>
            <a:spLocks noGrp="1"/>
          </p:cNvSpPr>
          <p:nvPr>
            <p:ph type="body"/>
          </p:nvPr>
        </p:nvSpPr>
        <p:spPr>
          <a:xfrm>
            <a:off x="468468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 name="PlaceHolder 2"/>
          <p:cNvSpPr>
            <a:spLocks noGrp="1"/>
          </p:cNvSpPr>
          <p:nvPr>
            <p:ph type="body"/>
          </p:nvPr>
        </p:nvSpPr>
        <p:spPr>
          <a:xfrm>
            <a:off x="3672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63" name="PlaceHolder 3"/>
          <p:cNvSpPr>
            <a:spLocks noGrp="1"/>
          </p:cNvSpPr>
          <p:nvPr>
            <p:ph type="body"/>
          </p:nvPr>
        </p:nvSpPr>
        <p:spPr>
          <a:xfrm>
            <a:off x="468468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64" name="PlaceHolder 4"/>
          <p:cNvSpPr>
            <a:spLocks noGrp="1"/>
          </p:cNvSpPr>
          <p:nvPr>
            <p:ph type="body"/>
          </p:nvPr>
        </p:nvSpPr>
        <p:spPr>
          <a:xfrm>
            <a:off x="36720" y="3798000"/>
            <a:ext cx="907056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 name="PlaceHolder 2"/>
          <p:cNvSpPr>
            <a:spLocks noGrp="1"/>
          </p:cNvSpPr>
          <p:nvPr>
            <p:ph type="body"/>
          </p:nvPr>
        </p:nvSpPr>
        <p:spPr>
          <a:xfrm>
            <a:off x="36720" y="851400"/>
            <a:ext cx="907056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67" name="PlaceHolder 3"/>
          <p:cNvSpPr>
            <a:spLocks noGrp="1"/>
          </p:cNvSpPr>
          <p:nvPr>
            <p:ph type="body"/>
          </p:nvPr>
        </p:nvSpPr>
        <p:spPr>
          <a:xfrm>
            <a:off x="36720" y="3798000"/>
            <a:ext cx="907056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 name="PlaceHolder 2"/>
          <p:cNvSpPr>
            <a:spLocks noGrp="1"/>
          </p:cNvSpPr>
          <p:nvPr>
            <p:ph type="body"/>
          </p:nvPr>
        </p:nvSpPr>
        <p:spPr>
          <a:xfrm>
            <a:off x="3672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70" name="PlaceHolder 3"/>
          <p:cNvSpPr>
            <a:spLocks noGrp="1"/>
          </p:cNvSpPr>
          <p:nvPr>
            <p:ph type="body"/>
          </p:nvPr>
        </p:nvSpPr>
        <p:spPr>
          <a:xfrm>
            <a:off x="468468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71" name="PlaceHolder 4"/>
          <p:cNvSpPr>
            <a:spLocks noGrp="1"/>
          </p:cNvSpPr>
          <p:nvPr>
            <p:ph type="body"/>
          </p:nvPr>
        </p:nvSpPr>
        <p:spPr>
          <a:xfrm>
            <a:off x="3672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72" name="PlaceHolder 5"/>
          <p:cNvSpPr>
            <a:spLocks noGrp="1"/>
          </p:cNvSpPr>
          <p:nvPr>
            <p:ph type="body"/>
          </p:nvPr>
        </p:nvSpPr>
        <p:spPr>
          <a:xfrm>
            <a:off x="468468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4" name="PlaceHolder 2"/>
          <p:cNvSpPr>
            <a:spLocks noGrp="1"/>
          </p:cNvSpPr>
          <p:nvPr>
            <p:ph type="body"/>
          </p:nvPr>
        </p:nvSpPr>
        <p:spPr>
          <a:xfrm>
            <a:off x="36720" y="8514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75" name="PlaceHolder 3"/>
          <p:cNvSpPr>
            <a:spLocks noGrp="1"/>
          </p:cNvSpPr>
          <p:nvPr>
            <p:ph type="body"/>
          </p:nvPr>
        </p:nvSpPr>
        <p:spPr>
          <a:xfrm>
            <a:off x="3103560" y="8514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76" name="PlaceHolder 4"/>
          <p:cNvSpPr>
            <a:spLocks noGrp="1"/>
          </p:cNvSpPr>
          <p:nvPr>
            <p:ph type="body"/>
          </p:nvPr>
        </p:nvSpPr>
        <p:spPr>
          <a:xfrm>
            <a:off x="6170040" y="8514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77" name="PlaceHolder 5"/>
          <p:cNvSpPr>
            <a:spLocks noGrp="1"/>
          </p:cNvSpPr>
          <p:nvPr>
            <p:ph type="body"/>
          </p:nvPr>
        </p:nvSpPr>
        <p:spPr>
          <a:xfrm>
            <a:off x="36720" y="37980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78" name="PlaceHolder 6"/>
          <p:cNvSpPr>
            <a:spLocks noGrp="1"/>
          </p:cNvSpPr>
          <p:nvPr>
            <p:ph type="body"/>
          </p:nvPr>
        </p:nvSpPr>
        <p:spPr>
          <a:xfrm>
            <a:off x="3103560" y="37980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79" name="PlaceHolder 7"/>
          <p:cNvSpPr>
            <a:spLocks noGrp="1"/>
          </p:cNvSpPr>
          <p:nvPr>
            <p:ph type="body"/>
          </p:nvPr>
        </p:nvSpPr>
        <p:spPr>
          <a:xfrm>
            <a:off x="6170040" y="37980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6" name="PlaceHolder 2"/>
          <p:cNvSpPr>
            <a:spLocks noGrp="1"/>
          </p:cNvSpPr>
          <p:nvPr>
            <p:ph type="subTitle"/>
          </p:nvPr>
        </p:nvSpPr>
        <p:spPr>
          <a:xfrm>
            <a:off x="36720" y="851400"/>
            <a:ext cx="9070560" cy="5641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8" name="PlaceHolder 2"/>
          <p:cNvSpPr>
            <a:spLocks noGrp="1"/>
          </p:cNvSpPr>
          <p:nvPr>
            <p:ph type="body"/>
          </p:nvPr>
        </p:nvSpPr>
        <p:spPr>
          <a:xfrm>
            <a:off x="36720" y="851400"/>
            <a:ext cx="9070560" cy="564120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type="body"/>
          </p:nvPr>
        </p:nvSpPr>
        <p:spPr>
          <a:xfrm>
            <a:off x="3672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
        <p:nvSpPr>
          <p:cNvPr id="91" name="PlaceHolder 3"/>
          <p:cNvSpPr>
            <a:spLocks noGrp="1"/>
          </p:cNvSpPr>
          <p:nvPr>
            <p:ph type="body"/>
          </p:nvPr>
        </p:nvSpPr>
        <p:spPr>
          <a:xfrm>
            <a:off x="468468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36720" y="851400"/>
            <a:ext cx="9070560" cy="564120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0" y="18360"/>
            <a:ext cx="9143640" cy="2886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type="body"/>
          </p:nvPr>
        </p:nvSpPr>
        <p:spPr>
          <a:xfrm>
            <a:off x="3672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96" name="PlaceHolder 3"/>
          <p:cNvSpPr>
            <a:spLocks noGrp="1"/>
          </p:cNvSpPr>
          <p:nvPr>
            <p:ph type="body"/>
          </p:nvPr>
        </p:nvSpPr>
        <p:spPr>
          <a:xfrm>
            <a:off x="468468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
        <p:nvSpPr>
          <p:cNvPr id="97" name="PlaceHolder 4"/>
          <p:cNvSpPr>
            <a:spLocks noGrp="1"/>
          </p:cNvSpPr>
          <p:nvPr>
            <p:ph type="body"/>
          </p:nvPr>
        </p:nvSpPr>
        <p:spPr>
          <a:xfrm>
            <a:off x="3672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9" name="PlaceHolder 2"/>
          <p:cNvSpPr>
            <a:spLocks noGrp="1"/>
          </p:cNvSpPr>
          <p:nvPr>
            <p:ph type="body"/>
          </p:nvPr>
        </p:nvSpPr>
        <p:spPr>
          <a:xfrm>
            <a:off x="3672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
        <p:nvSpPr>
          <p:cNvPr id="100" name="PlaceHolder 3"/>
          <p:cNvSpPr>
            <a:spLocks noGrp="1"/>
          </p:cNvSpPr>
          <p:nvPr>
            <p:ph type="body"/>
          </p:nvPr>
        </p:nvSpPr>
        <p:spPr>
          <a:xfrm>
            <a:off x="468468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01" name="PlaceHolder 4"/>
          <p:cNvSpPr>
            <a:spLocks noGrp="1"/>
          </p:cNvSpPr>
          <p:nvPr>
            <p:ph type="body"/>
          </p:nvPr>
        </p:nvSpPr>
        <p:spPr>
          <a:xfrm>
            <a:off x="468468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3" name="PlaceHolder 2"/>
          <p:cNvSpPr>
            <a:spLocks noGrp="1"/>
          </p:cNvSpPr>
          <p:nvPr>
            <p:ph type="body"/>
          </p:nvPr>
        </p:nvSpPr>
        <p:spPr>
          <a:xfrm>
            <a:off x="3672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04" name="PlaceHolder 3"/>
          <p:cNvSpPr>
            <a:spLocks noGrp="1"/>
          </p:cNvSpPr>
          <p:nvPr>
            <p:ph type="body"/>
          </p:nvPr>
        </p:nvSpPr>
        <p:spPr>
          <a:xfrm>
            <a:off x="468468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05" name="PlaceHolder 4"/>
          <p:cNvSpPr>
            <a:spLocks noGrp="1"/>
          </p:cNvSpPr>
          <p:nvPr>
            <p:ph type="body"/>
          </p:nvPr>
        </p:nvSpPr>
        <p:spPr>
          <a:xfrm>
            <a:off x="36720" y="3798000"/>
            <a:ext cx="907056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7" name="PlaceHolder 2"/>
          <p:cNvSpPr>
            <a:spLocks noGrp="1"/>
          </p:cNvSpPr>
          <p:nvPr>
            <p:ph type="body"/>
          </p:nvPr>
        </p:nvSpPr>
        <p:spPr>
          <a:xfrm>
            <a:off x="36720" y="851400"/>
            <a:ext cx="907056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08" name="PlaceHolder 3"/>
          <p:cNvSpPr>
            <a:spLocks noGrp="1"/>
          </p:cNvSpPr>
          <p:nvPr>
            <p:ph type="body"/>
          </p:nvPr>
        </p:nvSpPr>
        <p:spPr>
          <a:xfrm>
            <a:off x="36720" y="3798000"/>
            <a:ext cx="907056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0" name="PlaceHolder 2"/>
          <p:cNvSpPr>
            <a:spLocks noGrp="1"/>
          </p:cNvSpPr>
          <p:nvPr>
            <p:ph type="body"/>
          </p:nvPr>
        </p:nvSpPr>
        <p:spPr>
          <a:xfrm>
            <a:off x="3672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11" name="PlaceHolder 3"/>
          <p:cNvSpPr>
            <a:spLocks noGrp="1"/>
          </p:cNvSpPr>
          <p:nvPr>
            <p:ph type="body"/>
          </p:nvPr>
        </p:nvSpPr>
        <p:spPr>
          <a:xfrm>
            <a:off x="468468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12" name="PlaceHolder 4"/>
          <p:cNvSpPr>
            <a:spLocks noGrp="1"/>
          </p:cNvSpPr>
          <p:nvPr>
            <p:ph type="body"/>
          </p:nvPr>
        </p:nvSpPr>
        <p:spPr>
          <a:xfrm>
            <a:off x="3672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13" name="PlaceHolder 5"/>
          <p:cNvSpPr>
            <a:spLocks noGrp="1"/>
          </p:cNvSpPr>
          <p:nvPr>
            <p:ph type="body"/>
          </p:nvPr>
        </p:nvSpPr>
        <p:spPr>
          <a:xfrm>
            <a:off x="468468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5" name="PlaceHolder 2"/>
          <p:cNvSpPr>
            <a:spLocks noGrp="1"/>
          </p:cNvSpPr>
          <p:nvPr>
            <p:ph type="body"/>
          </p:nvPr>
        </p:nvSpPr>
        <p:spPr>
          <a:xfrm>
            <a:off x="36720" y="8514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16" name="PlaceHolder 3"/>
          <p:cNvSpPr>
            <a:spLocks noGrp="1"/>
          </p:cNvSpPr>
          <p:nvPr>
            <p:ph type="body"/>
          </p:nvPr>
        </p:nvSpPr>
        <p:spPr>
          <a:xfrm>
            <a:off x="3103560" y="8514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17" name="PlaceHolder 4"/>
          <p:cNvSpPr>
            <a:spLocks noGrp="1"/>
          </p:cNvSpPr>
          <p:nvPr>
            <p:ph type="body"/>
          </p:nvPr>
        </p:nvSpPr>
        <p:spPr>
          <a:xfrm>
            <a:off x="6170040" y="8514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18" name="PlaceHolder 5"/>
          <p:cNvSpPr>
            <a:spLocks noGrp="1"/>
          </p:cNvSpPr>
          <p:nvPr>
            <p:ph type="body"/>
          </p:nvPr>
        </p:nvSpPr>
        <p:spPr>
          <a:xfrm>
            <a:off x="36720" y="37980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19" name="PlaceHolder 6"/>
          <p:cNvSpPr>
            <a:spLocks noGrp="1"/>
          </p:cNvSpPr>
          <p:nvPr>
            <p:ph type="body"/>
          </p:nvPr>
        </p:nvSpPr>
        <p:spPr>
          <a:xfrm>
            <a:off x="3103560" y="37980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20" name="PlaceHolder 7"/>
          <p:cNvSpPr>
            <a:spLocks noGrp="1"/>
          </p:cNvSpPr>
          <p:nvPr>
            <p:ph type="body"/>
          </p:nvPr>
        </p:nvSpPr>
        <p:spPr>
          <a:xfrm>
            <a:off x="6170040" y="3798000"/>
            <a:ext cx="292032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3672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
        <p:nvSpPr>
          <p:cNvPr id="11" name="PlaceHolder 3"/>
          <p:cNvSpPr>
            <a:spLocks noGrp="1"/>
          </p:cNvSpPr>
          <p:nvPr>
            <p:ph type="body"/>
          </p:nvPr>
        </p:nvSpPr>
        <p:spPr>
          <a:xfrm>
            <a:off x="468468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0" y="18360"/>
            <a:ext cx="9143640" cy="2886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 name="PlaceHolder 2"/>
          <p:cNvSpPr>
            <a:spLocks noGrp="1"/>
          </p:cNvSpPr>
          <p:nvPr>
            <p:ph type="body"/>
          </p:nvPr>
        </p:nvSpPr>
        <p:spPr>
          <a:xfrm>
            <a:off x="3672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16" name="PlaceHolder 3"/>
          <p:cNvSpPr>
            <a:spLocks noGrp="1"/>
          </p:cNvSpPr>
          <p:nvPr>
            <p:ph type="body"/>
          </p:nvPr>
        </p:nvSpPr>
        <p:spPr>
          <a:xfrm>
            <a:off x="468468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
        <p:nvSpPr>
          <p:cNvPr id="17" name="PlaceHolder 4"/>
          <p:cNvSpPr>
            <a:spLocks noGrp="1"/>
          </p:cNvSpPr>
          <p:nvPr>
            <p:ph type="body"/>
          </p:nvPr>
        </p:nvSpPr>
        <p:spPr>
          <a:xfrm>
            <a:off x="3672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type="body"/>
          </p:nvPr>
        </p:nvSpPr>
        <p:spPr>
          <a:xfrm>
            <a:off x="36720" y="851400"/>
            <a:ext cx="4426200" cy="5641200"/>
          </a:xfrm>
          <a:prstGeom prst="rect">
            <a:avLst/>
          </a:prstGeom>
        </p:spPr>
        <p:txBody>
          <a:bodyPr lIns="0" rIns="0" tIns="0" bIns="0">
            <a:normAutofit/>
          </a:bodyPr>
          <a:p>
            <a:endParaRPr b="0" lang="en-US" sz="1050" spc="-1" strike="noStrike">
              <a:solidFill>
                <a:srgbClr val="000000"/>
              </a:solidFill>
              <a:latin typeface="Arial"/>
            </a:endParaRPr>
          </a:p>
        </p:txBody>
      </p:sp>
      <p:sp>
        <p:nvSpPr>
          <p:cNvPr id="20" name="PlaceHolder 3"/>
          <p:cNvSpPr>
            <a:spLocks noGrp="1"/>
          </p:cNvSpPr>
          <p:nvPr>
            <p:ph type="body"/>
          </p:nvPr>
        </p:nvSpPr>
        <p:spPr>
          <a:xfrm>
            <a:off x="468468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21" name="PlaceHolder 4"/>
          <p:cNvSpPr>
            <a:spLocks noGrp="1"/>
          </p:cNvSpPr>
          <p:nvPr>
            <p:ph type="body"/>
          </p:nvPr>
        </p:nvSpPr>
        <p:spPr>
          <a:xfrm>
            <a:off x="4684680" y="37980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0" y="18360"/>
            <a:ext cx="9143640" cy="62244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type="body"/>
          </p:nvPr>
        </p:nvSpPr>
        <p:spPr>
          <a:xfrm>
            <a:off x="3672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24" name="PlaceHolder 3"/>
          <p:cNvSpPr>
            <a:spLocks noGrp="1"/>
          </p:cNvSpPr>
          <p:nvPr>
            <p:ph type="body"/>
          </p:nvPr>
        </p:nvSpPr>
        <p:spPr>
          <a:xfrm>
            <a:off x="4684680" y="851400"/>
            <a:ext cx="4426200" cy="2690640"/>
          </a:xfrm>
          <a:prstGeom prst="rect">
            <a:avLst/>
          </a:prstGeom>
        </p:spPr>
        <p:txBody>
          <a:bodyPr lIns="0" rIns="0" tIns="0" bIns="0">
            <a:normAutofit/>
          </a:bodyPr>
          <a:p>
            <a:endParaRPr b="0" lang="en-US" sz="1050" spc="-1" strike="noStrike">
              <a:solidFill>
                <a:srgbClr val="000000"/>
              </a:solidFill>
              <a:latin typeface="Arial"/>
            </a:endParaRPr>
          </a:p>
        </p:txBody>
      </p:sp>
      <p:sp>
        <p:nvSpPr>
          <p:cNvPr id="25" name="PlaceHolder 4"/>
          <p:cNvSpPr>
            <a:spLocks noGrp="1"/>
          </p:cNvSpPr>
          <p:nvPr>
            <p:ph type="body"/>
          </p:nvPr>
        </p:nvSpPr>
        <p:spPr>
          <a:xfrm>
            <a:off x="36720" y="3798000"/>
            <a:ext cx="9070560" cy="2690640"/>
          </a:xfrm>
          <a:prstGeom prst="rect">
            <a:avLst/>
          </a:prstGeom>
        </p:spPr>
        <p:txBody>
          <a:bodyPr lIns="0" rIns="0" tIns="0" bIns="0">
            <a:normAutofit/>
          </a:bodyPr>
          <a:p>
            <a:endParaRPr b="0" lang="en-US" sz="105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143000" y="1122480"/>
            <a:ext cx="6857640" cy="2387160"/>
          </a:xfrm>
          <a:prstGeom prst="rect">
            <a:avLst/>
          </a:prstGeom>
        </p:spPr>
        <p:txBody>
          <a:bodyPr tIns="91440" bIns="91440" anchor="b">
            <a:noAutofit/>
          </a:bodyPr>
          <a:p>
            <a:pPr algn="ctr"/>
            <a:r>
              <a:rPr b="0" lang="zh-TW" sz="4500" spc="-1" strike="noStrike">
                <a:solidFill>
                  <a:srgbClr val="000000"/>
                </a:solidFill>
                <a:latin typeface="Arial"/>
              </a:rPr>
              <a:t>請按</a:t>
            </a:r>
            <a:r>
              <a:rPr b="0" lang="zh-TW" sz="4500" spc="-1" strike="noStrike">
                <a:solidFill>
                  <a:srgbClr val="000000"/>
                </a:solidFill>
                <a:latin typeface="Arial"/>
              </a:rPr>
              <a:t>這裡</a:t>
            </a:r>
            <a:r>
              <a:rPr b="0" lang="zh-TW" sz="4500" spc="-1" strike="noStrike">
                <a:solidFill>
                  <a:srgbClr val="000000"/>
                </a:solidFill>
                <a:latin typeface="Arial"/>
              </a:rPr>
              <a:t>編輯</a:t>
            </a:r>
            <a:r>
              <a:rPr b="0" lang="zh-TW" sz="4500" spc="-1" strike="noStrike">
                <a:solidFill>
                  <a:srgbClr val="000000"/>
                </a:solidFill>
                <a:latin typeface="Arial"/>
              </a:rPr>
              <a:t>題名</a:t>
            </a:r>
            <a:r>
              <a:rPr b="0" lang="zh-TW" sz="4500" spc="-1" strike="noStrike">
                <a:solidFill>
                  <a:srgbClr val="000000"/>
                </a:solidFill>
                <a:latin typeface="Arial"/>
              </a:rPr>
              <a:t>文字</a:t>
            </a:r>
            <a:r>
              <a:rPr b="0" lang="zh-TW" sz="4500" spc="-1" strike="noStrike">
                <a:solidFill>
                  <a:srgbClr val="000000"/>
                </a:solidFill>
                <a:latin typeface="Arial"/>
              </a:rPr>
              <a:t>格式</a:t>
            </a:r>
            <a:endParaRPr b="0" lang="en-US" sz="4500" spc="-1" strike="noStrike">
              <a:solidFill>
                <a:srgbClr val="000000"/>
              </a:solidFill>
              <a:latin typeface="Arial"/>
            </a:endParaRPr>
          </a:p>
        </p:txBody>
      </p:sp>
      <p:sp>
        <p:nvSpPr>
          <p:cNvPr id="1" name="PlaceHolder 2"/>
          <p:cNvSpPr>
            <a:spLocks noGrp="1"/>
          </p:cNvSpPr>
          <p:nvPr>
            <p:ph type="dt"/>
          </p:nvPr>
        </p:nvSpPr>
        <p:spPr>
          <a:xfrm>
            <a:off x="628560" y="6356520"/>
            <a:ext cx="2057040" cy="364680"/>
          </a:xfrm>
          <a:prstGeom prst="rect">
            <a:avLst/>
          </a:prstGeom>
        </p:spPr>
        <p:txBody>
          <a:bodyPr tIns="91440" bIns="91440" anchor="ctr">
            <a:noAutofit/>
          </a:bodyPr>
          <a:p>
            <a:endParaRPr b="0" lang="en-US" sz="2400" spc="-1" strike="noStrike">
              <a:latin typeface="Times New Roman"/>
            </a:endParaRPr>
          </a:p>
        </p:txBody>
      </p:sp>
      <p:sp>
        <p:nvSpPr>
          <p:cNvPr id="2" name="PlaceHolder 3"/>
          <p:cNvSpPr>
            <a:spLocks noGrp="1"/>
          </p:cNvSpPr>
          <p:nvPr>
            <p:ph type="ftr"/>
          </p:nvPr>
        </p:nvSpPr>
        <p:spPr>
          <a:xfrm>
            <a:off x="3029040" y="6356520"/>
            <a:ext cx="3085920" cy="364680"/>
          </a:xfrm>
          <a:prstGeom prst="rect">
            <a:avLst/>
          </a:prstGeom>
        </p:spPr>
        <p:txBody>
          <a:bodyPr tIns="91440" bIns="91440" anchor="ctr">
            <a:noAutofit/>
          </a:bodyPr>
          <a:p>
            <a:endParaRPr b="0" lang="en-US" sz="2400" spc="-1" strike="noStrike">
              <a:latin typeface="Times New Roman"/>
            </a:endParaRPr>
          </a:p>
        </p:txBody>
      </p:sp>
      <p:sp>
        <p:nvSpPr>
          <p:cNvPr id="3" name="PlaceHolder 4"/>
          <p:cNvSpPr>
            <a:spLocks noGrp="1"/>
          </p:cNvSpPr>
          <p:nvPr>
            <p:ph type="sldNum"/>
          </p:nvPr>
        </p:nvSpPr>
        <p:spPr>
          <a:xfrm>
            <a:off x="6458040" y="6356520"/>
            <a:ext cx="2057040" cy="364680"/>
          </a:xfrm>
          <a:prstGeom prst="rect">
            <a:avLst/>
          </a:prstGeom>
        </p:spPr>
        <p:txBody>
          <a:bodyPr anchor="ctr">
            <a:noAutofit/>
          </a:bodyPr>
          <a:p>
            <a:pPr algn="r">
              <a:lnSpc>
                <a:spcPct val="100000"/>
              </a:lnSpc>
            </a:pPr>
            <a:fld id="{A513277A-D3AD-49DC-AE11-41160015F3B7}" type="slidenum">
              <a:rPr b="0" lang="en-US" sz="900" spc="-1" strike="noStrike">
                <a:solidFill>
                  <a:srgbClr val="888888"/>
                </a:solidFill>
                <a:latin typeface="Calibri"/>
                <a:ea typeface="Calibri"/>
              </a:rPr>
              <a:t>13</a:t>
            </a:fld>
            <a:endParaRPr b="0" lang="en-US" sz="9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TW" sz="1050" spc="-1" strike="noStrike">
                <a:solidFill>
                  <a:srgbClr val="000000"/>
                </a:solidFill>
                <a:latin typeface="Arial"/>
              </a:rPr>
              <a:t>請按這裡編輯大綱文字格式</a:t>
            </a:r>
            <a:endParaRPr b="0" lang="en-US" sz="105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050" spc="-1" strike="noStrike">
                <a:solidFill>
                  <a:srgbClr val="000000"/>
                </a:solidFill>
                <a:latin typeface="Arial"/>
              </a:rPr>
              <a:t>第二個大綱層次</a:t>
            </a:r>
            <a:endParaRPr b="0" lang="en-US" sz="105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050" spc="-1" strike="noStrike">
                <a:solidFill>
                  <a:srgbClr val="000000"/>
                </a:solidFill>
                <a:latin typeface="Arial"/>
              </a:rPr>
              <a:t>第三個大綱層次</a:t>
            </a:r>
            <a:endParaRPr b="0" lang="en-US" sz="105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050" spc="-1" strike="noStrike">
                <a:solidFill>
                  <a:srgbClr val="000000"/>
                </a:solidFill>
                <a:latin typeface="Arial"/>
              </a:rPr>
              <a:t>第四個大綱層次</a:t>
            </a:r>
            <a:endParaRPr b="0" lang="en-US" sz="105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2000" spc="-1" strike="noStrike">
                <a:solidFill>
                  <a:srgbClr val="000000"/>
                </a:solidFill>
                <a:latin typeface="Arial"/>
              </a:rPr>
              <a:t>第五個大綱層次</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2000" spc="-1" strike="noStrike">
                <a:solidFill>
                  <a:srgbClr val="000000"/>
                </a:solidFill>
                <a:latin typeface="Arial"/>
              </a:rPr>
              <a:t>第六個大綱層次</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2000" spc="-1" strike="noStrike">
                <a:solidFill>
                  <a:srgbClr val="000000"/>
                </a:solidFill>
                <a:latin typeface="Arial"/>
              </a:rPr>
              <a:t>第七個大綱層次</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0" y="18360"/>
            <a:ext cx="9143640" cy="622440"/>
          </a:xfrm>
          <a:prstGeom prst="rect">
            <a:avLst/>
          </a:prstGeom>
        </p:spPr>
        <p:txBody>
          <a:bodyPr tIns="91440" bIns="91440" anchor="ctr">
            <a:noAutofit/>
          </a:bodyPr>
          <a:p>
            <a:pPr algn="ctr"/>
            <a:r>
              <a:rPr b="0" lang="zh-TW" sz="2800" spc="-1" strike="noStrike">
                <a:solidFill>
                  <a:srgbClr val="000000"/>
                </a:solidFill>
                <a:latin typeface="Arial"/>
              </a:rPr>
              <a:t>請按這裡編輯題</a:t>
            </a:r>
            <a:r>
              <a:rPr b="0" lang="zh-TW" sz="2800" spc="-1" strike="noStrike">
                <a:solidFill>
                  <a:srgbClr val="000000"/>
                </a:solidFill>
                <a:latin typeface="Arial"/>
              </a:rPr>
              <a:t>名文字格式</a:t>
            </a:r>
            <a:endParaRPr b="0" lang="en-US" sz="2800" spc="-1" strike="noStrike">
              <a:solidFill>
                <a:srgbClr val="000000"/>
              </a:solidFill>
              <a:latin typeface="Arial"/>
            </a:endParaRPr>
          </a:p>
        </p:txBody>
      </p:sp>
      <p:sp>
        <p:nvSpPr>
          <p:cNvPr id="42" name="PlaceHolder 2"/>
          <p:cNvSpPr>
            <a:spLocks noGrp="1"/>
          </p:cNvSpPr>
          <p:nvPr>
            <p:ph type="body"/>
          </p:nvPr>
        </p:nvSpPr>
        <p:spPr>
          <a:xfrm>
            <a:off x="36720" y="851400"/>
            <a:ext cx="9070560" cy="5641200"/>
          </a:xfrm>
          <a:prstGeom prst="rect">
            <a:avLst/>
          </a:prstGeom>
        </p:spPr>
        <p:txBody>
          <a:bodyPr tIns="91440" bIns="91440">
            <a:noAutofit/>
          </a:bodyPr>
          <a:p>
            <a:pPr marL="476280" indent="-342720">
              <a:lnSpc>
                <a:spcPct val="90000"/>
              </a:lnSpc>
              <a:spcBef>
                <a:spcPts val="751"/>
              </a:spcBef>
              <a:buClr>
                <a:srgbClr val="000000"/>
              </a:buClr>
              <a:buFont typeface="Wingdings" charset="2"/>
              <a:buChar char=""/>
            </a:pPr>
            <a:r>
              <a:rPr b="0" lang="en-US" sz="2000" spc="-1" strike="noStrike">
                <a:solidFill>
                  <a:srgbClr val="000000"/>
                </a:solidFill>
                <a:latin typeface="Arial"/>
                <a:ea typeface="Calibri"/>
              </a:rPr>
              <a:t>Click to add title</a:t>
            </a:r>
            <a:endParaRPr b="0" lang="en-US" sz="2000" spc="-1" strike="noStrike">
              <a:solidFill>
                <a:srgbClr val="000000"/>
              </a:solidFill>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Click to add title</a:t>
            </a:r>
            <a:endParaRPr b="0" lang="en-US" sz="1800" spc="-1" strike="noStrike">
              <a:solidFill>
                <a:srgbClr val="000000"/>
              </a:solidFill>
              <a:latin typeface="Arial"/>
            </a:endParaRPr>
          </a:p>
          <a:p>
            <a:pPr lvl="2" marL="857160" indent="-75960">
              <a:lnSpc>
                <a:spcPct val="90000"/>
              </a:lnSpc>
              <a:spcBef>
                <a:spcPts val="374"/>
              </a:spcBef>
              <a:buClr>
                <a:srgbClr val="000000"/>
              </a:buClr>
              <a:buFont typeface="Arial"/>
              <a:buChar char="•"/>
            </a:pPr>
            <a:r>
              <a:rPr b="0" lang="en-US" sz="1500" spc="-1" strike="noStrike">
                <a:solidFill>
                  <a:srgbClr val="000000"/>
                </a:solidFill>
                <a:latin typeface="Calibri"/>
                <a:ea typeface="Calibri"/>
              </a:rPr>
              <a:t> </a:t>
            </a:r>
            <a:r>
              <a:rPr b="0" lang="en-US" sz="1600" spc="-1" strike="noStrike">
                <a:solidFill>
                  <a:srgbClr val="000000"/>
                </a:solidFill>
                <a:latin typeface="Calibri"/>
                <a:ea typeface="Calibri"/>
              </a:rPr>
              <a:t>Click to add title</a:t>
            </a:r>
            <a:endParaRPr b="0" lang="en-US" sz="1600" spc="-1" strike="noStrike">
              <a:solidFill>
                <a:srgbClr val="000000"/>
              </a:solidFill>
              <a:latin typeface="Arial"/>
            </a:endParaRPr>
          </a:p>
          <a:p>
            <a:pPr>
              <a:lnSpc>
                <a:spcPct val="90000"/>
              </a:lnSpc>
              <a:spcBef>
                <a:spcPts val="751"/>
              </a:spcBef>
            </a:pPr>
            <a:endParaRPr b="0" lang="en-US" sz="1600" spc="-1" strike="noStrike">
              <a:solidFill>
                <a:srgbClr val="000000"/>
              </a:solidFill>
              <a:latin typeface="Arial"/>
            </a:endParaRPr>
          </a:p>
        </p:txBody>
      </p:sp>
      <p:sp>
        <p:nvSpPr>
          <p:cNvPr id="43" name="PlaceHolder 3"/>
          <p:cNvSpPr>
            <a:spLocks noGrp="1"/>
          </p:cNvSpPr>
          <p:nvPr>
            <p:ph type="sldNum"/>
          </p:nvPr>
        </p:nvSpPr>
        <p:spPr>
          <a:xfrm>
            <a:off x="7049880" y="6492960"/>
            <a:ext cx="2057040" cy="364680"/>
          </a:xfrm>
          <a:prstGeom prst="rect">
            <a:avLst/>
          </a:prstGeom>
        </p:spPr>
        <p:txBody>
          <a:bodyPr anchor="ctr">
            <a:noAutofit/>
          </a:bodyPr>
          <a:p>
            <a:pPr algn="r">
              <a:lnSpc>
                <a:spcPct val="100000"/>
              </a:lnSpc>
            </a:pPr>
            <a:fld id="{BD363BE9-42F6-434A-B620-D9E740A69A91}" type="slidenum">
              <a:rPr b="0" lang="en-US" sz="1400" spc="-1" strike="noStrike">
                <a:solidFill>
                  <a:srgbClr val="888888"/>
                </a:solidFill>
                <a:latin typeface="Calibri"/>
                <a:ea typeface="Calibri"/>
              </a:rPr>
              <a:t>&lt;編號&gt;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623880" y="1709640"/>
            <a:ext cx="7886160" cy="2852280"/>
          </a:xfrm>
          <a:prstGeom prst="rect">
            <a:avLst/>
          </a:prstGeom>
        </p:spPr>
        <p:txBody>
          <a:bodyPr tIns="91440" bIns="91440" anchor="b">
            <a:noAutofit/>
          </a:bodyPr>
          <a:p>
            <a:pPr algn="ctr"/>
            <a:r>
              <a:rPr b="0" lang="zh-TW" sz="4500" spc="-1" strike="noStrike">
                <a:solidFill>
                  <a:srgbClr val="000000"/>
                </a:solidFill>
                <a:latin typeface="Arial"/>
              </a:rPr>
              <a:t>請按這裡編輯題名文字格式</a:t>
            </a:r>
            <a:endParaRPr b="0" lang="en-US" sz="4500" spc="-1" strike="noStrike">
              <a:solidFill>
                <a:srgbClr val="000000"/>
              </a:solidFill>
              <a:latin typeface="Arial"/>
            </a:endParaRPr>
          </a:p>
        </p:txBody>
      </p:sp>
      <p:sp>
        <p:nvSpPr>
          <p:cNvPr id="81" name="PlaceHolder 2"/>
          <p:cNvSpPr>
            <a:spLocks noGrp="1"/>
          </p:cNvSpPr>
          <p:nvPr>
            <p:ph type="body"/>
          </p:nvPr>
        </p:nvSpPr>
        <p:spPr>
          <a:xfrm>
            <a:off x="623880" y="4589640"/>
            <a:ext cx="7886160" cy="149976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zh-TW" sz="1800" spc="-1" strike="noStrike">
                <a:solidFill>
                  <a:srgbClr val="000000"/>
                </a:solidFill>
                <a:latin typeface="Arial"/>
              </a:rPr>
              <a:t>請按這裡編輯大綱文字格式</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zh-TW" sz="1800" spc="-1" strike="noStrike">
                <a:solidFill>
                  <a:srgbClr val="000000"/>
                </a:solidFill>
                <a:latin typeface="Arial"/>
              </a:rPr>
              <a:t>第二個大綱層次</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zh-TW" sz="1800" spc="-1" strike="noStrike">
                <a:solidFill>
                  <a:srgbClr val="000000"/>
                </a:solidFill>
                <a:latin typeface="Arial"/>
              </a:rPr>
              <a:t>第三個大綱層次</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zh-TW" sz="1800" spc="-1" strike="noStrike">
                <a:solidFill>
                  <a:srgbClr val="000000"/>
                </a:solidFill>
                <a:latin typeface="Arial"/>
              </a:rPr>
              <a:t>第四個大綱層次</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zh-TW" sz="1800" spc="-1" strike="noStrike">
                <a:solidFill>
                  <a:srgbClr val="000000"/>
                </a:solidFill>
                <a:latin typeface="Arial"/>
              </a:rPr>
              <a:t>第五個大綱層次</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zh-TW" sz="1800" spc="-1" strike="noStrike">
                <a:solidFill>
                  <a:srgbClr val="000000"/>
                </a:solidFill>
                <a:latin typeface="Arial"/>
              </a:rPr>
              <a:t>第六個大綱層次</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zh-TW" sz="1800" spc="-1" strike="noStrike">
                <a:solidFill>
                  <a:srgbClr val="000000"/>
                </a:solidFill>
                <a:latin typeface="Arial"/>
              </a:rPr>
              <a:t>第七個大綱層次</a:t>
            </a:r>
            <a:endParaRPr b="0" lang="en-US" sz="1800" spc="-1" strike="noStrike">
              <a:solidFill>
                <a:srgbClr val="000000"/>
              </a:solidFill>
              <a:latin typeface="Arial"/>
            </a:endParaRPr>
          </a:p>
        </p:txBody>
      </p:sp>
      <p:sp>
        <p:nvSpPr>
          <p:cNvPr id="82" name="PlaceHolder 3"/>
          <p:cNvSpPr>
            <a:spLocks noGrp="1"/>
          </p:cNvSpPr>
          <p:nvPr>
            <p:ph type="dt"/>
          </p:nvPr>
        </p:nvSpPr>
        <p:spPr>
          <a:xfrm>
            <a:off x="628560" y="6356520"/>
            <a:ext cx="2057040" cy="364680"/>
          </a:xfrm>
          <a:prstGeom prst="rect">
            <a:avLst/>
          </a:prstGeom>
        </p:spPr>
        <p:txBody>
          <a:bodyPr tIns="91440" bIns="91440" anchor="ctr">
            <a:noAutofit/>
          </a:bodyPr>
          <a:p>
            <a:endParaRPr b="0" lang="en-US" sz="2400" spc="-1" strike="noStrike">
              <a:latin typeface="Times New Roman"/>
            </a:endParaRPr>
          </a:p>
        </p:txBody>
      </p:sp>
      <p:sp>
        <p:nvSpPr>
          <p:cNvPr id="83" name="PlaceHolder 4"/>
          <p:cNvSpPr>
            <a:spLocks noGrp="1"/>
          </p:cNvSpPr>
          <p:nvPr>
            <p:ph type="ftr"/>
          </p:nvPr>
        </p:nvSpPr>
        <p:spPr>
          <a:xfrm>
            <a:off x="3029040" y="6356520"/>
            <a:ext cx="3085920" cy="364680"/>
          </a:xfrm>
          <a:prstGeom prst="rect">
            <a:avLst/>
          </a:prstGeom>
        </p:spPr>
        <p:txBody>
          <a:bodyPr tIns="91440" bIns="91440" anchor="ctr">
            <a:noAutofit/>
          </a:bodyPr>
          <a:p>
            <a:endParaRPr b="0" lang="en-US" sz="2400" spc="-1" strike="noStrike">
              <a:latin typeface="Times New Roman"/>
            </a:endParaRPr>
          </a:p>
        </p:txBody>
      </p:sp>
      <p:sp>
        <p:nvSpPr>
          <p:cNvPr id="84" name="PlaceHolder 5"/>
          <p:cNvSpPr>
            <a:spLocks noGrp="1"/>
          </p:cNvSpPr>
          <p:nvPr>
            <p:ph type="sldNum"/>
          </p:nvPr>
        </p:nvSpPr>
        <p:spPr>
          <a:xfrm>
            <a:off x="6458040" y="6356520"/>
            <a:ext cx="2057040" cy="364680"/>
          </a:xfrm>
          <a:prstGeom prst="rect">
            <a:avLst/>
          </a:prstGeom>
        </p:spPr>
        <p:txBody>
          <a:bodyPr anchor="ctr">
            <a:noAutofit/>
          </a:bodyPr>
          <a:p>
            <a:pPr algn="r">
              <a:lnSpc>
                <a:spcPct val="100000"/>
              </a:lnSpc>
            </a:pPr>
            <a:fld id="{219C8DDB-A2BE-4825-87A5-2FD794C7291F}" type="slidenum">
              <a:rPr b="0" lang="en-US" sz="900" spc="-1" strike="noStrike">
                <a:solidFill>
                  <a:srgbClr val="888888"/>
                </a:solidFill>
                <a:latin typeface="Calibri"/>
                <a:ea typeface="Calibri"/>
              </a:rPr>
              <a:t>&lt;編號&gt;</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hyperlink" Target="https://docs.opencv.org/3.4/dc/d6b/group__video__track.html" TargetMode="External"/><Relationship Id="rId2" Type="http://schemas.openxmlformats.org/officeDocument/2006/relationships/hyperlink" Target="https://github.com/opencv/opencv/blob/master/samples/cpp/lkdemo.cpp" TargetMode="External"/><Relationship Id="rId3" Type="http://schemas.openxmlformats.org/officeDocument/2006/relationships/video" Target="../media/media28.avi"/><Relationship Id="rId4" Type="http://schemas.microsoft.com/office/2007/relationships/media" Target="../media/media28.avi"/><Relationship Id="rId5" Type="http://schemas.openxmlformats.org/officeDocument/2006/relationships/image" Target="../media/image29.png"/><Relationship Id="rId6" Type="http://schemas.openxmlformats.org/officeDocument/2006/relationships/hyperlink" Target="https://docs.opencv.org/3.4/d8/dfe/classcv_1_1VideoCapture.html" TargetMode="External"/><Relationship Id="rId7" Type="http://schemas.openxmlformats.org/officeDocument/2006/relationships/hyperlink" Target="https://docs.opencv.org/3.4/d0/d7a/classcv_1_1SimpleBlobDetector.html" TargetMode="External"/><Relationship Id="rId8" Type="http://schemas.openxmlformats.org/officeDocument/2006/relationships/hyperlink" Target="https://docs.opencv.org/3.4/dc/d6b/group__video__track.html" TargetMode="External"/><Relationship Id="rId9"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video" Target="../media/media30.avi"/><Relationship Id="rId2" Type="http://schemas.microsoft.com/office/2007/relationships/media" Target="../media/media30.avi"/><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papers.nips.cc/paper/2012/file/c399862d3b9d6b76c8436e924a68c45b-Paper.pdf" TargetMode="External"/><Relationship Id="rId2" Type="http://schemas.openxmlformats.org/officeDocument/2006/relationships/hyperlink" Target="https://arxiv.org/pdf/1512.03385.pdf" TargetMode="External"/><Relationship Id="rId3" Type="http://schemas.openxmlformats.org/officeDocument/2006/relationships/hyperlink" Target="https://www.microsoft.com/en-us/download/details.aspx?id=54765" TargetMode="External"/><Relationship Id="rId4" Type="http://schemas.openxmlformats.org/officeDocument/2006/relationships/hyperlink" Target="https://www.microsoft.com/en-us/download/details.aspx?id=54765" TargetMode="External"/><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hyperlink" Target="https://arxiv.org/pdf/1708.04896.pdf" TargetMode="External"/><Relationship Id="rId5" Type="http://schemas.openxmlformats.org/officeDocument/2006/relationships/chart" Target="../charts/chart1.xml"/><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www.python.org/downloads/" TargetMode="External"/><Relationship Id="rId2" Type="http://schemas.openxmlformats.org/officeDocument/2006/relationships/hyperlink" Target="https://opencv.org/release.html" TargetMode="External"/><Relationship Id="rId3" Type="http://schemas.openxmlformats.org/officeDocument/2006/relationships/hyperlink" Target="http://www.cc.ncku.edu.tw/download/" TargetMode="External"/><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png"/><Relationship Id="rId20" Type="http://schemas.openxmlformats.org/officeDocument/2006/relationships/image" Target="../media/image21.png"/><Relationship Id="rId2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video" Target="../media/media22.avi"/><Relationship Id="rId2" Type="http://schemas.microsoft.com/office/2007/relationships/media" Target="../media/media22.avi"/><Relationship Id="rId3" Type="http://schemas.openxmlformats.org/officeDocument/2006/relationships/image" Target="../media/image23.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1084320" y="1712520"/>
            <a:ext cx="6857640" cy="762480"/>
          </a:xfrm>
          <a:prstGeom prst="rect">
            <a:avLst/>
          </a:prstGeom>
          <a:noFill/>
          <a:ln>
            <a:noFill/>
          </a:ln>
        </p:spPr>
        <p:txBody>
          <a:bodyPr lIns="68400" rIns="68400" tIns="34200" bIns="34200" anchor="b">
            <a:noAutofit/>
          </a:bodyPr>
          <a:p>
            <a:pPr algn="ctr">
              <a:lnSpc>
                <a:spcPct val="90000"/>
              </a:lnSpc>
              <a:tabLst>
                <a:tab algn="l" pos="0"/>
              </a:tabLst>
            </a:pPr>
            <a:r>
              <a:rPr b="1" lang="zh-TW" sz="3600" spc="-1" strike="noStrike">
                <a:solidFill>
                  <a:srgbClr val="000000"/>
                </a:solidFill>
                <a:latin typeface="Arial"/>
                <a:ea typeface="Arial"/>
              </a:rPr>
              <a:t>電腦</a:t>
            </a:r>
            <a:r>
              <a:rPr b="1" lang="zh-TW" sz="3600" spc="-1" strike="noStrike">
                <a:solidFill>
                  <a:srgbClr val="000000"/>
                </a:solidFill>
                <a:latin typeface="Arial"/>
                <a:ea typeface="Arial"/>
              </a:rPr>
              <a:t>視覺</a:t>
            </a:r>
            <a:r>
              <a:rPr b="1" lang="zh-TW" sz="3600" spc="-1" strike="noStrike">
                <a:solidFill>
                  <a:srgbClr val="000000"/>
                </a:solidFill>
                <a:latin typeface="Arial"/>
                <a:ea typeface="Arial"/>
              </a:rPr>
              <a:t>與深</a:t>
            </a:r>
            <a:r>
              <a:rPr b="1" lang="zh-TW" sz="3600" spc="-1" strike="noStrike">
                <a:solidFill>
                  <a:srgbClr val="000000"/>
                </a:solidFill>
                <a:latin typeface="Arial"/>
                <a:ea typeface="Arial"/>
              </a:rPr>
              <a:t>度學</a:t>
            </a:r>
            <a:r>
              <a:rPr b="1" lang="zh-TW" sz="3600" spc="-1" strike="noStrike">
                <a:solidFill>
                  <a:srgbClr val="000000"/>
                </a:solidFill>
                <a:latin typeface="Arial"/>
                <a:ea typeface="Arial"/>
              </a:rPr>
              <a:t>習</a:t>
            </a:r>
            <a:br/>
            <a:r>
              <a:rPr b="1" lang="en-US" sz="2800" spc="-1" strike="noStrike">
                <a:solidFill>
                  <a:srgbClr val="000000"/>
                </a:solidFill>
                <a:latin typeface="Arial"/>
                <a:ea typeface="Arial"/>
              </a:rPr>
              <a:t>(Com</a:t>
            </a:r>
            <a:r>
              <a:rPr b="1" lang="en-US" sz="2800" spc="-1" strike="noStrike">
                <a:solidFill>
                  <a:srgbClr val="000000"/>
                </a:solidFill>
                <a:latin typeface="Arial"/>
                <a:ea typeface="Arial"/>
              </a:rPr>
              <a:t>puter </a:t>
            </a:r>
            <a:r>
              <a:rPr b="1" lang="en-US" sz="2800" spc="-1" strike="noStrike">
                <a:solidFill>
                  <a:srgbClr val="000000"/>
                </a:solidFill>
                <a:latin typeface="Arial"/>
                <a:ea typeface="Arial"/>
              </a:rPr>
              <a:t>Visio</a:t>
            </a:r>
            <a:r>
              <a:rPr b="1" lang="en-US" sz="2800" spc="-1" strike="noStrike">
                <a:solidFill>
                  <a:srgbClr val="000000"/>
                </a:solidFill>
                <a:latin typeface="Arial"/>
                <a:ea typeface="Arial"/>
              </a:rPr>
              <a:t>n and </a:t>
            </a:r>
            <a:r>
              <a:rPr b="1" lang="en-US" sz="2800" spc="-1" strike="noStrike">
                <a:solidFill>
                  <a:srgbClr val="000000"/>
                </a:solidFill>
                <a:latin typeface="Arial"/>
                <a:ea typeface="Arial"/>
              </a:rPr>
              <a:t>Deep </a:t>
            </a:r>
            <a:r>
              <a:rPr b="1" lang="en-US" sz="2800" spc="-1" strike="noStrike">
                <a:solidFill>
                  <a:srgbClr val="000000"/>
                </a:solidFill>
                <a:latin typeface="Arial"/>
                <a:ea typeface="Arial"/>
              </a:rPr>
              <a:t>Learn</a:t>
            </a:r>
            <a:r>
              <a:rPr b="1" lang="en-US" sz="2800" spc="-1" strike="noStrike">
                <a:solidFill>
                  <a:srgbClr val="000000"/>
                </a:solidFill>
                <a:latin typeface="Arial"/>
                <a:ea typeface="Arial"/>
              </a:rPr>
              <a:t>ing)</a:t>
            </a:r>
            <a:br/>
            <a:r>
              <a:rPr b="1" lang="en-US" sz="2800" spc="-1" strike="noStrike">
                <a:solidFill>
                  <a:srgbClr val="000000"/>
                </a:solidFill>
                <a:latin typeface="Arial"/>
                <a:ea typeface="Arial"/>
              </a:rPr>
              <a:t>Home</a:t>
            </a:r>
            <a:r>
              <a:rPr b="1" lang="en-US" sz="2800" spc="-1" strike="noStrike">
                <a:solidFill>
                  <a:srgbClr val="000000"/>
                </a:solidFill>
                <a:latin typeface="Arial"/>
                <a:ea typeface="Arial"/>
              </a:rPr>
              <a:t>work </a:t>
            </a:r>
            <a:r>
              <a:rPr b="1" lang="en-US" sz="2800" spc="-1" strike="noStrike">
                <a:solidFill>
                  <a:srgbClr val="000000"/>
                </a:solidFill>
                <a:latin typeface="Arial"/>
                <a:ea typeface="Arial"/>
              </a:rPr>
              <a:t>2</a:t>
            </a:r>
            <a:endParaRPr b="0" lang="en-US" sz="2800" spc="-1" strike="noStrike">
              <a:solidFill>
                <a:srgbClr val="000000"/>
              </a:solidFill>
              <a:latin typeface="Arial"/>
            </a:endParaRPr>
          </a:p>
        </p:txBody>
      </p:sp>
      <p:sp>
        <p:nvSpPr>
          <p:cNvPr id="122" name="CustomShape 2"/>
          <p:cNvSpPr/>
          <p:nvPr/>
        </p:nvSpPr>
        <p:spPr>
          <a:xfrm>
            <a:off x="1084320" y="3523680"/>
            <a:ext cx="6857640" cy="2079720"/>
          </a:xfrm>
          <a:prstGeom prst="rect">
            <a:avLst/>
          </a:prstGeom>
          <a:noFill/>
          <a:ln>
            <a:noFill/>
          </a:ln>
        </p:spPr>
        <p:style>
          <a:lnRef idx="0"/>
          <a:fillRef idx="0"/>
          <a:effectRef idx="0"/>
          <a:fontRef idx="minor"/>
        </p:style>
        <p:txBody>
          <a:bodyPr lIns="68400" rIns="68400" tIns="68400" bIns="68400">
            <a:normAutofit fontScale="79000"/>
          </a:bodyPr>
          <a:p>
            <a:pPr>
              <a:lnSpc>
                <a:spcPct val="90000"/>
              </a:lnSpc>
              <a:spcBef>
                <a:spcPts val="1001"/>
              </a:spcBef>
              <a:tabLst>
                <a:tab algn="l" pos="0"/>
              </a:tabLst>
            </a:pPr>
            <a:r>
              <a:rPr b="0" lang="en-US" sz="2180" spc="-1" strike="noStrike">
                <a:solidFill>
                  <a:srgbClr val="000000"/>
                </a:solidFill>
                <a:latin typeface="Arial"/>
                <a:ea typeface="Arial"/>
              </a:rPr>
              <a:t>                       </a:t>
            </a:r>
            <a:r>
              <a:rPr b="0" lang="en-US" sz="2180" spc="-1" strike="noStrike">
                <a:solidFill>
                  <a:srgbClr val="000000"/>
                </a:solidFill>
                <a:latin typeface="Arial"/>
                <a:ea typeface="Arial"/>
              </a:rPr>
              <a:t>TA:</a:t>
            </a:r>
            <a:endParaRPr b="0" lang="en-US" sz="2180" spc="-1" strike="noStrike">
              <a:latin typeface="Arial"/>
            </a:endParaRPr>
          </a:p>
          <a:p>
            <a:pPr>
              <a:lnSpc>
                <a:spcPct val="90000"/>
              </a:lnSpc>
              <a:spcBef>
                <a:spcPts val="1001"/>
              </a:spcBef>
              <a:tabLst>
                <a:tab algn="l" pos="0"/>
              </a:tabLst>
            </a:pPr>
            <a:r>
              <a:rPr b="0" lang="en-US" sz="2180" spc="-1" strike="noStrike">
                <a:solidFill>
                  <a:srgbClr val="000000"/>
                </a:solidFill>
                <a:latin typeface="Arial"/>
                <a:ea typeface="Arial"/>
              </a:rPr>
              <a:t>Lydia: lydia2200284@gmail.com</a:t>
            </a:r>
            <a:endParaRPr b="0" lang="en-US" sz="2180" spc="-1" strike="noStrike">
              <a:latin typeface="Arial"/>
            </a:endParaRPr>
          </a:p>
          <a:p>
            <a:pPr>
              <a:lnSpc>
                <a:spcPct val="90000"/>
              </a:lnSpc>
              <a:spcBef>
                <a:spcPts val="1001"/>
              </a:spcBef>
              <a:tabLst>
                <a:tab algn="l" pos="0"/>
              </a:tabLst>
            </a:pPr>
            <a:r>
              <a:rPr b="0" lang="en-US" sz="2180" spc="-1" strike="noStrike">
                <a:solidFill>
                  <a:srgbClr val="000000"/>
                </a:solidFill>
                <a:latin typeface="Arial"/>
                <a:ea typeface="Arial"/>
              </a:rPr>
              <a:t> </a:t>
            </a:r>
            <a:endParaRPr b="0" lang="en-US" sz="2180" spc="-1" strike="noStrike">
              <a:latin typeface="Arial"/>
            </a:endParaRPr>
          </a:p>
          <a:p>
            <a:pPr>
              <a:lnSpc>
                <a:spcPct val="90000"/>
              </a:lnSpc>
              <a:spcBef>
                <a:spcPts val="1001"/>
              </a:spcBef>
              <a:tabLst>
                <a:tab algn="l" pos="0"/>
              </a:tabLst>
            </a:pPr>
            <a:r>
              <a:rPr b="0" lang="en-US" sz="2180" spc="-1" strike="noStrike">
                <a:solidFill>
                  <a:srgbClr val="000000"/>
                </a:solidFill>
                <a:latin typeface="Arial"/>
                <a:ea typeface="Arial"/>
              </a:rPr>
              <a:t>Office Hour: 17:00~19:00, Mon.</a:t>
            </a:r>
            <a:endParaRPr b="0" lang="en-US" sz="2180" spc="-1" strike="noStrike">
              <a:latin typeface="Arial"/>
            </a:endParaRPr>
          </a:p>
          <a:p>
            <a:pPr>
              <a:lnSpc>
                <a:spcPct val="90000"/>
              </a:lnSpc>
              <a:spcBef>
                <a:spcPts val="1001"/>
              </a:spcBef>
              <a:tabLst>
                <a:tab algn="l" pos="0"/>
              </a:tabLst>
            </a:pPr>
            <a:r>
              <a:rPr b="0" lang="en-US" sz="2180" spc="-1" strike="noStrike">
                <a:solidFill>
                  <a:srgbClr val="000000"/>
                </a:solidFill>
                <a:latin typeface="Arial"/>
                <a:ea typeface="Arial"/>
              </a:rPr>
              <a:t>	</a:t>
            </a:r>
            <a:r>
              <a:rPr b="0" lang="en-US" sz="2180" spc="-1" strike="noStrike">
                <a:solidFill>
                  <a:srgbClr val="000000"/>
                </a:solidFill>
                <a:latin typeface="Arial"/>
                <a:ea typeface="Arial"/>
              </a:rPr>
              <a:t>                    </a:t>
            </a:r>
            <a:r>
              <a:rPr b="0" lang="en-US" sz="2180" spc="-1" strike="noStrike">
                <a:solidFill>
                  <a:srgbClr val="000000"/>
                </a:solidFill>
                <a:latin typeface="Arial"/>
                <a:ea typeface="Arial"/>
              </a:rPr>
              <a:t>10:00~12:00, Wed.</a:t>
            </a:r>
            <a:endParaRPr b="0" lang="en-US" sz="2180" spc="-1" strike="noStrike">
              <a:latin typeface="Arial"/>
            </a:endParaRPr>
          </a:p>
          <a:p>
            <a:pPr>
              <a:lnSpc>
                <a:spcPct val="90000"/>
              </a:lnSpc>
              <a:spcBef>
                <a:spcPts val="1001"/>
              </a:spcBef>
              <a:tabLst>
                <a:tab algn="l" pos="0"/>
              </a:tabLst>
            </a:pPr>
            <a:r>
              <a:rPr b="0" lang="en-US" sz="1800" spc="-1" strike="noStrike">
                <a:solidFill>
                  <a:srgbClr val="000000"/>
                </a:solidFill>
                <a:latin typeface="Arial"/>
                <a:ea typeface="Arial"/>
              </a:rPr>
              <a:t>At CSIE 9F Robotics Lab.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43200" y="711720"/>
            <a:ext cx="9078480" cy="3263040"/>
          </a:xfrm>
          <a:prstGeom prst="rect">
            <a:avLst/>
          </a:prstGeom>
          <a:noFill/>
          <a:ln>
            <a:noFill/>
          </a:ln>
        </p:spPr>
        <p:txBody>
          <a:bodyPr lIns="68400" rIns="68400" tIns="34200" bIns="34200">
            <a:noAutofit/>
          </a:bodyPr>
          <a:p>
            <a:pPr marL="411120" indent="-342720">
              <a:lnSpc>
                <a:spcPct val="100000"/>
              </a:lnSpc>
              <a:buClr>
                <a:srgbClr val="000000"/>
              </a:buClr>
              <a:buFont typeface="Wingdings" charset="2"/>
              <a:buChar char=""/>
            </a:pPr>
            <a:r>
              <a:rPr b="0" lang="en-US" sz="2000" spc="-1" strike="noStrike">
                <a:solidFill>
                  <a:srgbClr val="000000"/>
                </a:solidFill>
                <a:latin typeface="Arial"/>
                <a:ea typeface="Arial"/>
              </a:rPr>
              <a:t>Q:</a:t>
            </a:r>
            <a:r>
              <a:rPr b="0" lang="en-US" sz="2000" spc="-1" strike="noStrike">
                <a:solidFill>
                  <a:srgbClr val="ff0000"/>
                </a:solidFill>
                <a:latin typeface="Arial"/>
                <a:ea typeface="Arial"/>
              </a:rPr>
              <a:t> </a:t>
            </a:r>
            <a:r>
              <a:rPr b="0" lang="en-US" sz="2000" spc="-1" strike="noStrike">
                <a:solidFill>
                  <a:srgbClr val="000000"/>
                </a:solidFill>
                <a:latin typeface="Arial"/>
                <a:ea typeface="Arial"/>
              </a:rPr>
              <a:t>Click button to:</a:t>
            </a:r>
            <a:endParaRPr b="0" lang="en-US" sz="2000" spc="-1" strike="noStrike">
              <a:solidFill>
                <a:srgbClr val="000000"/>
              </a:solidFill>
              <a:latin typeface="Arial"/>
            </a:endParaRPr>
          </a:p>
          <a:p>
            <a:pPr marL="1076400" indent="-375840">
              <a:lnSpc>
                <a:spcPct val="100000"/>
              </a:lnSpc>
              <a:spcBef>
                <a:spcPts val="451"/>
              </a:spcBef>
              <a:buClr>
                <a:srgbClr val="000000"/>
              </a:buClr>
              <a:buFont typeface="Arial"/>
              <a:buAutoNum type="arabicParenR"/>
            </a:pPr>
            <a:r>
              <a:rPr b="0" lang="en-US" sz="1800" spc="-1" strike="noStrike">
                <a:solidFill>
                  <a:srgbClr val="000000"/>
                </a:solidFill>
                <a:latin typeface="Arial"/>
                <a:ea typeface="Calibri"/>
              </a:rPr>
              <a:t>(5%) Track the 7 center points on the whole video using OpenCv function </a:t>
            </a:r>
            <a:r>
              <a:rPr b="0" lang="en-US" sz="1800" spc="-1" strike="noStrike" u="sng">
                <a:solidFill>
                  <a:srgbClr val="0563c1"/>
                </a:solidFill>
                <a:uFillTx/>
                <a:latin typeface="Consolas"/>
                <a:ea typeface="Calibri"/>
                <a:hlinkClick r:id="rId1"/>
              </a:rPr>
              <a:t>cv2.calcOpticalFlowPyrLK</a:t>
            </a:r>
            <a:r>
              <a:rPr b="0" lang="en-US" sz="1800" spc="-1" strike="noStrike">
                <a:solidFill>
                  <a:srgbClr val="000000"/>
                </a:solidFill>
                <a:latin typeface="Arial"/>
                <a:ea typeface="Calibri"/>
              </a:rPr>
              <a:t>.</a:t>
            </a:r>
            <a:br/>
            <a:r>
              <a:rPr b="0" lang="en-US" sz="1800" spc="-1" strike="noStrike">
                <a:solidFill>
                  <a:srgbClr val="000000"/>
                </a:solidFill>
                <a:latin typeface="Arial"/>
                <a:ea typeface="Calibri"/>
              </a:rPr>
              <a:t>Ex: </a:t>
            </a:r>
            <a:r>
              <a:rPr b="0" lang="en-US" sz="1800" spc="-1" strike="noStrike" u="sng">
                <a:solidFill>
                  <a:srgbClr val="0563c1"/>
                </a:solidFill>
                <a:uFillTx/>
                <a:latin typeface="Arial"/>
                <a:ea typeface="Calibri"/>
                <a:hlinkClick r:id="rId2"/>
              </a:rPr>
              <a:t>https://github.com/opencv/opencv/blob/master/samples/cpp/lkdemo.cpp</a:t>
            </a:r>
            <a:endParaRPr b="0" lang="en-US" sz="1800" spc="-1" strike="noStrike">
              <a:solidFill>
                <a:srgbClr val="000000"/>
              </a:solidFill>
              <a:latin typeface="Arial"/>
            </a:endParaRPr>
          </a:p>
          <a:p>
            <a:pPr marL="1076400" indent="-375840">
              <a:lnSpc>
                <a:spcPct val="100000"/>
              </a:lnSpc>
              <a:spcBef>
                <a:spcPts val="451"/>
              </a:spcBef>
              <a:buClr>
                <a:srgbClr val="000000"/>
              </a:buClr>
              <a:buFont typeface="Arial"/>
              <a:buAutoNum type="arabicParenR"/>
            </a:pPr>
            <a:r>
              <a:rPr b="0" lang="en-US" sz="1800" spc="-1" strike="noStrike">
                <a:solidFill>
                  <a:srgbClr val="000000"/>
                </a:solidFill>
                <a:latin typeface="Arial"/>
                <a:ea typeface="Calibri"/>
              </a:rPr>
              <a:t>(5%) Connect 7 corresponding tracking points of all frames (the whole video) to get 7 trajectories (flow). Ex: the demo video.</a:t>
            </a:r>
            <a:endParaRPr b="0" lang="en-US" sz="1800" spc="-1" strike="noStrike">
              <a:solidFill>
                <a:srgbClr val="000000"/>
              </a:solidFill>
              <a:latin typeface="Arial"/>
            </a:endParaRPr>
          </a:p>
        </p:txBody>
      </p:sp>
      <p:sp>
        <p:nvSpPr>
          <p:cNvPr id="260" name="TextShape 2"/>
          <p:cNvSpPr txBox="1"/>
          <p:nvPr/>
        </p:nvSpPr>
        <p:spPr>
          <a:xfrm>
            <a:off x="7086600" y="6555960"/>
            <a:ext cx="2057040" cy="273600"/>
          </a:xfrm>
          <a:prstGeom prst="rect">
            <a:avLst/>
          </a:prstGeom>
          <a:noFill/>
          <a:ln>
            <a:noFill/>
          </a:ln>
        </p:spPr>
        <p:txBody>
          <a:bodyPr lIns="68400" rIns="68400" tIns="34200" bIns="34200" anchor="ctr">
            <a:noAutofit/>
          </a:bodyPr>
          <a:p>
            <a:pPr algn="r">
              <a:lnSpc>
                <a:spcPct val="100000"/>
              </a:lnSpc>
              <a:tabLst>
                <a:tab algn="l" pos="0"/>
              </a:tabLst>
            </a:pPr>
            <a:fld id="{74ABE68F-C5CA-4B31-8BD8-D64560BA3B4C}" type="slidenum">
              <a:rPr b="0" lang="en-US" sz="900" spc="-1" strike="noStrike">
                <a:solidFill>
                  <a:srgbClr val="888888"/>
                </a:solidFill>
                <a:latin typeface="Calibri"/>
                <a:ea typeface="Calibri"/>
              </a:rPr>
              <a:t>&lt;編號&gt;</a:t>
            </a:fld>
            <a:endParaRPr b="0" lang="en-US" sz="900" spc="-1" strike="noStrike">
              <a:latin typeface="Times New Roman"/>
            </a:endParaRPr>
          </a:p>
        </p:txBody>
      </p:sp>
      <p:sp>
        <p:nvSpPr>
          <p:cNvPr id="261" name="CustomShape 3"/>
          <p:cNvSpPr/>
          <p:nvPr/>
        </p:nvSpPr>
        <p:spPr>
          <a:xfrm>
            <a:off x="407160" y="3119400"/>
            <a:ext cx="1629000" cy="29736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350" spc="-1" strike="noStrike">
                <a:solidFill>
                  <a:srgbClr val="ff0000"/>
                </a:solidFill>
                <a:latin typeface="Arial"/>
                <a:ea typeface="Arial"/>
              </a:rPr>
              <a:t>Demo video:</a:t>
            </a:r>
            <a:endParaRPr b="0" lang="en-US" sz="1350" spc="-1" strike="noStrike">
              <a:latin typeface="Arial"/>
            </a:endParaRPr>
          </a:p>
        </p:txBody>
      </p:sp>
      <p:sp>
        <p:nvSpPr>
          <p:cNvPr id="262" name="CustomShape 4"/>
          <p:cNvSpPr/>
          <p:nvPr/>
        </p:nvSpPr>
        <p:spPr>
          <a:xfrm>
            <a:off x="19080" y="6267240"/>
            <a:ext cx="8476920" cy="28620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280" spc="-1" strike="noStrike">
                <a:solidFill>
                  <a:srgbClr val="ff0000"/>
                </a:solidFill>
                <a:latin typeface="Arial"/>
                <a:ea typeface="Arial"/>
              </a:rPr>
              <a:t>※ </a:t>
            </a:r>
            <a:r>
              <a:rPr b="0" lang="en-US" sz="1280" spc="-1" strike="noStrike">
                <a:solidFill>
                  <a:srgbClr val="ff0000"/>
                </a:solidFill>
                <a:latin typeface="Arial"/>
                <a:ea typeface="Arial"/>
              </a:rPr>
              <a:t>Tracking process may be fail, you should make the result as good as possible (at least 4~5 points success) </a:t>
            </a:r>
            <a:endParaRPr b="0" lang="en-US" sz="1280" spc="-1" strike="noStrike">
              <a:latin typeface="Arial"/>
            </a:endParaRPr>
          </a:p>
        </p:txBody>
      </p:sp>
      <p:sp>
        <p:nvSpPr>
          <p:cNvPr id="263" name="CustomShape 5"/>
          <p:cNvSpPr/>
          <p:nvPr/>
        </p:nvSpPr>
        <p:spPr>
          <a:xfrm>
            <a:off x="19080" y="20880"/>
            <a:ext cx="9078480" cy="721800"/>
          </a:xfrm>
          <a:prstGeom prst="rect">
            <a:avLst/>
          </a:prstGeom>
          <a:noFill/>
          <a:ln>
            <a:noFill/>
          </a:ln>
        </p:spPr>
        <p:style>
          <a:lnRef idx="0"/>
          <a:fillRef idx="0"/>
          <a:effectRef idx="0"/>
          <a:fontRef idx="minor"/>
        </p:style>
        <p:txBody>
          <a:bodyPr lIns="68400" rIns="68400" tIns="68400" bIns="68400" anchor="ctr">
            <a:noAutofit/>
          </a:bodyPr>
          <a:p>
            <a:pPr>
              <a:lnSpc>
                <a:spcPct val="90000"/>
              </a:lnSpc>
              <a:tabLst>
                <a:tab algn="l" pos="0"/>
              </a:tabLst>
            </a:pPr>
            <a:r>
              <a:rPr b="1" lang="en-US" sz="2800" spc="-1" strike="noStrike">
                <a:solidFill>
                  <a:srgbClr val="000000"/>
                </a:solidFill>
                <a:latin typeface="Arial"/>
                <a:ea typeface="Arial"/>
              </a:rPr>
              <a:t>2.2 Video tracking (10%) </a:t>
            </a:r>
            <a:r>
              <a:rPr b="1" lang="en-US" sz="2800" spc="-1" strike="noStrike">
                <a:solidFill>
                  <a:srgbClr val="ff0000"/>
                </a:solidFill>
                <a:latin typeface="Arial"/>
                <a:ea typeface="Arial"/>
              </a:rPr>
              <a:t>    </a:t>
            </a:r>
            <a:r>
              <a:rPr b="1" lang="en-US" sz="2800" spc="-1" strike="noStrike">
                <a:solidFill>
                  <a:srgbClr val="000000"/>
                </a:solidFill>
                <a:latin typeface="Arial"/>
                <a:ea typeface="Arial"/>
              </a:rPr>
              <a:t>                      </a:t>
            </a:r>
            <a:r>
              <a:rPr b="0" lang="en-US" sz="2000" spc="-1" strike="noStrike">
                <a:solidFill>
                  <a:srgbClr val="000000"/>
                </a:solidFill>
                <a:latin typeface="Arial"/>
                <a:ea typeface="Arial"/>
              </a:rPr>
              <a:t>(</a:t>
            </a:r>
            <a:r>
              <a:rPr b="0" lang="zh-TW" sz="2000" spc="-1" strike="noStrike">
                <a:solidFill>
                  <a:srgbClr val="000000"/>
                </a:solidFill>
                <a:latin typeface="Arial"/>
                <a:ea typeface="Arial"/>
              </a:rPr>
              <a:t>出題：</a:t>
            </a:r>
            <a:r>
              <a:rPr b="0" lang="en-US" sz="2000" spc="-1" strike="noStrike">
                <a:solidFill>
                  <a:srgbClr val="000000"/>
                </a:solidFill>
                <a:latin typeface="Arial"/>
                <a:ea typeface="Arial"/>
              </a:rPr>
              <a:t>Kevin)</a:t>
            </a:r>
            <a:endParaRPr b="0" lang="en-US" sz="2000" spc="-1" strike="noStrike">
              <a:latin typeface="Arial"/>
            </a:endParaRPr>
          </a:p>
        </p:txBody>
      </p:sp>
      <p:pic>
        <p:nvPicPr>
          <p:cNvPr id="264" name="Picture 1" descr="">
            <a:hlinkClick r:id="" action="ppaction://media"/>
          </p:cNvPr>
          <p:cNvPicPr/>
          <p:nvPr>
            <a:videoFile r:link="rId3"/>
            <p:extLst>
              <p:ext uri="{DAA4B4D4-6D71-4841-9C94-3DE7FCFB9230}">
                <p14:media r:embed="rId4"/>
              </p:ext>
            </p:extLst>
          </p:nvPr>
        </p:nvPicPr>
        <p:blipFill>
          <a:blip r:embed="rId5"/>
        </p:blipFill>
        <p:spPr>
          <a:xfrm>
            <a:off x="469080" y="3429000"/>
            <a:ext cx="4571640" cy="2571480"/>
          </a:xfrm>
          <a:prstGeom prst="rect">
            <a:avLst/>
          </a:prstGeom>
          <a:ln>
            <a:noFill/>
          </a:ln>
        </p:spPr>
      </p:pic>
      <p:sp>
        <p:nvSpPr>
          <p:cNvPr id="265" name="CustomShape 6"/>
          <p:cNvSpPr/>
          <p:nvPr/>
        </p:nvSpPr>
        <p:spPr>
          <a:xfrm>
            <a:off x="5196240" y="3412440"/>
            <a:ext cx="1629000" cy="942840"/>
          </a:xfrm>
          <a:prstGeom prst="rect">
            <a:avLst/>
          </a:prstGeom>
          <a:noFill/>
          <a:ln>
            <a:noFill/>
          </a:ln>
        </p:spPr>
        <p:style>
          <a:lnRef idx="0"/>
          <a:fillRef idx="0"/>
          <a:effectRef idx="0"/>
          <a:fontRef idx="minor"/>
        </p:style>
        <p:txBody>
          <a:bodyPr lIns="90000" rIns="90000" tIns="45000" bIns="45000">
            <a:spAutoFit/>
          </a:bodyPr>
          <a:p>
            <a:pPr marL="268200" indent="-267840">
              <a:lnSpc>
                <a:spcPct val="100000"/>
              </a:lnSpc>
              <a:buClr>
                <a:srgbClr val="000000"/>
              </a:buClr>
              <a:buFont typeface="Wingdings" charset="2"/>
              <a:buChar char=""/>
            </a:pPr>
            <a:r>
              <a:rPr b="0" lang="en-US" sz="1400" spc="-1" strike="noStrike">
                <a:solidFill>
                  <a:srgbClr val="000000"/>
                </a:solidFill>
                <a:latin typeface="Arial"/>
                <a:ea typeface="Arial"/>
              </a:rPr>
              <a:t>Tool site:</a:t>
            </a:r>
            <a:endParaRPr b="0" lang="en-US" sz="1400" spc="-1" strike="noStrike">
              <a:latin typeface="Arial"/>
            </a:endParaRPr>
          </a:p>
          <a:p>
            <a:pPr lvl="1" marL="268200" indent="-175680">
              <a:lnSpc>
                <a:spcPct val="100000"/>
              </a:lnSpc>
              <a:buClr>
                <a:srgbClr val="000000"/>
              </a:buClr>
              <a:buFont typeface="Arial"/>
              <a:buAutoNum type="arabicPeriod"/>
            </a:pPr>
            <a:r>
              <a:rPr b="0" lang="en-US" sz="1400" spc="-1" strike="noStrike" u="sng">
                <a:solidFill>
                  <a:srgbClr val="0563c1"/>
                </a:solidFill>
                <a:uFillTx/>
                <a:latin typeface="Arial"/>
                <a:ea typeface="Arial"/>
                <a:hlinkClick r:id="rId6"/>
              </a:rPr>
              <a:t>Load video</a:t>
            </a:r>
            <a:endParaRPr b="0" lang="en-US" sz="1400" spc="-1" strike="noStrike">
              <a:latin typeface="Arial"/>
            </a:endParaRPr>
          </a:p>
          <a:p>
            <a:pPr lvl="1" marL="268200" indent="-175680">
              <a:lnSpc>
                <a:spcPct val="100000"/>
              </a:lnSpc>
              <a:buClr>
                <a:srgbClr val="000000"/>
              </a:buClr>
              <a:buFont typeface="Arial"/>
              <a:buAutoNum type="arabicPeriod"/>
            </a:pPr>
            <a:r>
              <a:rPr b="0" lang="en-US" sz="1400" spc="-1" strike="noStrike" u="sng">
                <a:solidFill>
                  <a:srgbClr val="0563c1"/>
                </a:solidFill>
                <a:uFillTx/>
                <a:latin typeface="Arial"/>
                <a:ea typeface="Arial"/>
                <a:hlinkClick r:id="rId7"/>
              </a:rPr>
              <a:t>Circle detect</a:t>
            </a:r>
            <a:endParaRPr b="0" lang="en-US" sz="1400" spc="-1" strike="noStrike">
              <a:latin typeface="Arial"/>
            </a:endParaRPr>
          </a:p>
          <a:p>
            <a:pPr lvl="1" marL="268200" indent="-175680">
              <a:lnSpc>
                <a:spcPct val="100000"/>
              </a:lnSpc>
              <a:buClr>
                <a:srgbClr val="000000"/>
              </a:buClr>
              <a:buFont typeface="Arial"/>
              <a:buAutoNum type="arabicPeriod"/>
            </a:pPr>
            <a:r>
              <a:rPr b="0" lang="en-US" sz="1400" spc="-1" strike="noStrike" u="sng">
                <a:solidFill>
                  <a:srgbClr val="0563c1"/>
                </a:solidFill>
                <a:uFillTx/>
                <a:latin typeface="Arial"/>
                <a:ea typeface="Arial"/>
                <a:hlinkClick r:id="rId8"/>
              </a:rPr>
              <a:t>Optical flow</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2" dur="indefinite" restart="never" nodeType="tmRoot">
          <p:childTnLst>
            <p:seq>
              <p:cTn id="13" restart="whenNotActive" nodeType="interactiveSeq" fill="hold">
                <p:stCondLst>
                  <p:cond delay="0" evt="onClick">
                    <p:tgtEl>
                      <p:spTgt spid="264"/>
                    </p:tgtEl>
                  </p:cond>
                </p:stCondLst>
                <p:childTnLst>
                  <p:par>
                    <p:cTn id="14" fill="hold">
                      <p:stCondLst>
                        <p:cond delay="0" evt="onClick">
                          <p:tgtEl>
                            <p:spTgt spid="264"/>
                          </p:tgtEl>
                        </p:cond>
                      </p:stCondLst>
                      <p:childTnLst>
                        <p:par>
                          <p:cTn id="15" fill="hold">
                            <p:stCondLst>
                              <p:cond delay="0"/>
                            </p:stCondLst>
                            <p:childTnLst>
                              <p:par>
                                <p:cTn id="16" nodeType="clickEffect" fill="hold" presetClass="mediacall">
                                  <p:stCondLst>
                                    <p:cond delay="0"/>
                                  </p:stCondLst>
                                  <p:childTnLst>
                                    <p:cmd type="call" cmd="togglePause">
                                      <p:cBhvr>
                                        <p:cTn id="17" dur="1" fill="hold"/>
                                        <p:tgtEl>
                                          <p:spTgt spid="264"/>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0" y="369000"/>
            <a:ext cx="9086400" cy="4350960"/>
          </a:xfrm>
          <a:prstGeom prst="rect">
            <a:avLst/>
          </a:prstGeom>
          <a:noFill/>
          <a:ln>
            <a:noFill/>
          </a:ln>
        </p:spPr>
        <p:txBody>
          <a:bodyPr>
            <a:noAutofit/>
          </a:bodyPr>
          <a:p>
            <a:pPr marL="360360" indent="-360000">
              <a:lnSpc>
                <a:spcPct val="100000"/>
              </a:lnSpc>
              <a:buClr>
                <a:srgbClr val="000000"/>
              </a:buClr>
              <a:buFont typeface="Wingdings" charset="2"/>
              <a:buChar char=""/>
            </a:pPr>
            <a:r>
              <a:rPr b="0" lang="en-US" sz="2000" spc="-1" strike="noStrike">
                <a:solidFill>
                  <a:srgbClr val="000000"/>
                </a:solidFill>
                <a:latin typeface="Arial"/>
                <a:ea typeface="Calibri"/>
              </a:rPr>
              <a:t>Given a video: test4perspective.mp4</a:t>
            </a:r>
            <a:endParaRPr b="0" lang="en-US" sz="2000" spc="-1" strike="noStrike">
              <a:solidFill>
                <a:srgbClr val="000000"/>
              </a:solidFill>
              <a:latin typeface="Arial"/>
            </a:endParaRPr>
          </a:p>
          <a:p>
            <a:pPr marL="360360" indent="-360000">
              <a:lnSpc>
                <a:spcPct val="100000"/>
              </a:lnSpc>
              <a:buClr>
                <a:srgbClr val="000000"/>
              </a:buClr>
              <a:buFont typeface="Wingdings" charset="2"/>
              <a:buChar char=""/>
            </a:pPr>
            <a:r>
              <a:rPr b="0" lang="en-US" sz="2000" spc="-1" strike="noStrike">
                <a:solidFill>
                  <a:srgbClr val="000000"/>
                </a:solidFill>
                <a:latin typeface="Arial"/>
                <a:ea typeface="Calibri"/>
              </a:rPr>
              <a:t>Q: 1) Click the button “ 3.1 Perspective Transform” to show and save result video:</a:t>
            </a:r>
            <a:endParaRPr b="0" lang="en-US" sz="2000" spc="-1" strike="noStrike">
              <a:solidFill>
                <a:srgbClr val="000000"/>
              </a:solidFill>
              <a:latin typeface="Arial"/>
            </a:endParaRPr>
          </a:p>
          <a:p>
            <a:pPr marL="343080" indent="-342720">
              <a:lnSpc>
                <a:spcPct val="150000"/>
              </a:lnSpc>
              <a:buClr>
                <a:srgbClr val="000000"/>
              </a:buClr>
              <a:buFont typeface="Wingdings" charset="2"/>
              <a:buChar char=""/>
            </a:pPr>
            <a:r>
              <a:rPr b="0" lang="en-US" sz="2000" spc="-1" strike="noStrike">
                <a:solidFill>
                  <a:srgbClr val="000000"/>
                </a:solidFill>
                <a:latin typeface="Arial"/>
                <a:ea typeface="Calibri"/>
              </a:rPr>
              <a:t>Hint :  </a:t>
            </a:r>
            <a:r>
              <a:rPr b="0" lang="en-US" sz="2000" spc="-1" strike="noStrike">
                <a:solidFill>
                  <a:srgbClr val="000000"/>
                </a:solidFill>
                <a:latin typeface="Times New Roman"/>
                <a:ea typeface="Calibri"/>
              </a:rPr>
              <a:t>(1) Read the test video and process frame by frame</a:t>
            </a:r>
            <a:endParaRPr b="0" lang="en-US" sz="2000" spc="-1" strike="noStrike">
              <a:solidFill>
                <a:srgbClr val="000000"/>
              </a:solidFill>
              <a:latin typeface="Arial"/>
            </a:endParaRPr>
          </a:p>
          <a:p>
            <a:pPr marL="1434960" indent="-367920">
              <a:lnSpc>
                <a:spcPct val="100000"/>
              </a:lnSpc>
              <a:tabLst>
                <a:tab algn="l" pos="0"/>
              </a:tabLst>
            </a:pPr>
            <a:r>
              <a:rPr b="0" lang="en-US" sz="2000" spc="-1" strike="noStrike">
                <a:solidFill>
                  <a:srgbClr val="000000"/>
                </a:solidFill>
                <a:latin typeface="Times New Roman"/>
                <a:ea typeface="Calibri"/>
              </a:rPr>
              <a:t>(2) Detect the ArUco maker inside the frames</a:t>
            </a:r>
            <a:endParaRPr b="0" lang="en-US" sz="2000" spc="-1" strike="noStrike">
              <a:solidFill>
                <a:srgbClr val="000000"/>
              </a:solidFill>
              <a:latin typeface="Arial"/>
            </a:endParaRPr>
          </a:p>
          <a:p>
            <a:pPr marL="1424160" indent="-356760">
              <a:lnSpc>
                <a:spcPct val="100000"/>
              </a:lnSpc>
              <a:tabLst>
                <a:tab algn="l" pos="0"/>
              </a:tabLst>
            </a:pPr>
            <a:r>
              <a:rPr b="0" lang="en-US" sz="2000" spc="-1" strike="noStrike">
                <a:solidFill>
                  <a:srgbClr val="000000"/>
                </a:solidFill>
                <a:latin typeface="Times New Roman"/>
                <a:ea typeface="Calibri"/>
              </a:rPr>
              <a:t>(3) Get the pixel position (x,y) of four makers in the frame</a:t>
            </a:r>
            <a:endParaRPr b="0" lang="en-US" sz="2000" spc="-1" strike="noStrike">
              <a:solidFill>
                <a:srgbClr val="000000"/>
              </a:solidFill>
              <a:latin typeface="Arial"/>
            </a:endParaRPr>
          </a:p>
          <a:p>
            <a:pPr marL="1424160" indent="-356760">
              <a:lnSpc>
                <a:spcPct val="100000"/>
              </a:lnSpc>
              <a:tabLst>
                <a:tab algn="l" pos="0"/>
              </a:tabLst>
            </a:pPr>
            <a:r>
              <a:rPr b="0" lang="en-US" sz="2000" spc="-1" strike="noStrike">
                <a:solidFill>
                  <a:srgbClr val="000000"/>
                </a:solidFill>
                <a:latin typeface="Times New Roman"/>
                <a:ea typeface="Calibri"/>
              </a:rPr>
              <a:t>(4) Do perspective transform</a:t>
            </a:r>
            <a:endParaRPr b="0" lang="en-US" sz="2000" spc="-1" strike="noStrike">
              <a:solidFill>
                <a:srgbClr val="000000"/>
              </a:solidFill>
              <a:latin typeface="Arial"/>
            </a:endParaRPr>
          </a:p>
          <a:p>
            <a:pPr marL="1424160" indent="-356760">
              <a:lnSpc>
                <a:spcPct val="100000"/>
              </a:lnSpc>
              <a:tabLst>
                <a:tab algn="l" pos="0"/>
              </a:tabLst>
            </a:pPr>
            <a:r>
              <a:rPr b="0" lang="en-US" sz="2000" spc="-1" strike="noStrike">
                <a:solidFill>
                  <a:srgbClr val="000000"/>
                </a:solidFill>
                <a:latin typeface="Times New Roman"/>
                <a:ea typeface="Calibri"/>
              </a:rPr>
              <a:t>(5) Show result video and save it</a:t>
            </a:r>
            <a:endParaRPr b="0" lang="en-US" sz="2000" spc="-1" strike="noStrike">
              <a:solidFill>
                <a:srgbClr val="000000"/>
              </a:solidFill>
              <a:latin typeface="Arial"/>
            </a:endParaRPr>
          </a:p>
          <a:p>
            <a:pPr marL="1424160" indent="-356760">
              <a:lnSpc>
                <a:spcPct val="100000"/>
              </a:lnSpc>
              <a:tabLst>
                <a:tab algn="l" pos="0"/>
              </a:tabLst>
            </a:pPr>
            <a:endParaRPr b="0" lang="en-US" sz="2000" spc="-1" strike="noStrike">
              <a:solidFill>
                <a:srgbClr val="000000"/>
              </a:solidFill>
              <a:latin typeface="Arial"/>
            </a:endParaRPr>
          </a:p>
          <a:p>
            <a:pPr marL="343080" indent="-355320">
              <a:lnSpc>
                <a:spcPct val="100000"/>
              </a:lnSpc>
              <a:buClr>
                <a:srgbClr val="000000"/>
              </a:buClr>
              <a:buFont typeface="Wingdings" charset="2"/>
              <a:buChar char=""/>
              <a:tabLst>
                <a:tab algn="l" pos="0"/>
              </a:tabLst>
            </a:pPr>
            <a:r>
              <a:rPr b="0" lang="en-US" sz="2000" spc="-1" strike="noStrike">
                <a:solidFill>
                  <a:srgbClr val="000000"/>
                </a:solidFill>
                <a:latin typeface="Arial"/>
                <a:ea typeface="Calibri"/>
              </a:rPr>
              <a:t>Demo video:</a:t>
            </a:r>
            <a:endParaRPr b="0" lang="en-US" sz="2000" spc="-1" strike="noStrike">
              <a:solidFill>
                <a:srgbClr val="000000"/>
              </a:solidFill>
              <a:latin typeface="Arial"/>
            </a:endParaRPr>
          </a:p>
        </p:txBody>
      </p:sp>
      <p:sp>
        <p:nvSpPr>
          <p:cNvPr id="267" name="TextShape 2"/>
          <p:cNvSpPr txBox="1"/>
          <p:nvPr/>
        </p:nvSpPr>
        <p:spPr>
          <a:xfrm>
            <a:off x="0" y="55440"/>
            <a:ext cx="9114840" cy="324000"/>
          </a:xfrm>
          <a:prstGeom prst="rect">
            <a:avLst/>
          </a:prstGeom>
          <a:noFill/>
          <a:ln>
            <a:noFill/>
          </a:ln>
        </p:spPr>
        <p:txBody>
          <a:bodyPr anchor="ctr">
            <a:noAutofit/>
          </a:bodyPr>
          <a:p>
            <a:pPr marL="2598840" indent="-2598480">
              <a:lnSpc>
                <a:spcPct val="90000"/>
              </a:lnSpc>
              <a:tabLst>
                <a:tab algn="l" pos="0"/>
              </a:tabLst>
            </a:pPr>
            <a:r>
              <a:rPr b="1" lang="en-US" sz="2800" spc="-1" strike="noStrike">
                <a:solidFill>
                  <a:srgbClr val="000000"/>
                </a:solidFill>
                <a:latin typeface="Calibri"/>
                <a:ea typeface="Times New Roman"/>
              </a:rPr>
              <a:t>3. (20%) Perspective Transform:</a:t>
            </a:r>
            <a:r>
              <a:rPr b="1" lang="en-US" sz="2000" spc="-1" strike="noStrike">
                <a:solidFill>
                  <a:srgbClr val="000000"/>
                </a:solidFill>
                <a:latin typeface="Calibri"/>
                <a:ea typeface="Times New Roman"/>
              </a:rPr>
              <a:t>                                         </a:t>
            </a:r>
            <a:r>
              <a:rPr b="1" lang="en-US" sz="2000" spc="-1" strike="noStrike">
                <a:solidFill>
                  <a:srgbClr val="ff0000"/>
                </a:solidFill>
                <a:latin typeface="Calibri"/>
                <a:ea typeface="Times New Roman"/>
              </a:rPr>
              <a:t>     </a:t>
            </a:r>
            <a:r>
              <a:rPr b="1" lang="en-US" sz="2000" spc="-1" strike="noStrike">
                <a:solidFill>
                  <a:srgbClr val="000000"/>
                </a:solidFill>
                <a:latin typeface="Calibri"/>
                <a:ea typeface="Times New Roman"/>
              </a:rPr>
              <a:t>  </a:t>
            </a:r>
            <a:r>
              <a:rPr b="0" lang="en-US" sz="2000" spc="-1" strike="noStrike">
                <a:solidFill>
                  <a:srgbClr val="000000"/>
                </a:solidFill>
                <a:latin typeface="Calibri"/>
                <a:ea typeface="Calibri"/>
              </a:rPr>
              <a:t>(</a:t>
            </a:r>
            <a:r>
              <a:rPr b="0" lang="zh-TW" sz="2000" spc="-1" strike="noStrike">
                <a:solidFill>
                  <a:srgbClr val="000000"/>
                </a:solidFill>
                <a:latin typeface="Calibri"/>
                <a:ea typeface="Calibri"/>
              </a:rPr>
              <a:t>出題：</a:t>
            </a:r>
            <a:r>
              <a:rPr b="0" lang="en-US" sz="2000" spc="-1" strike="noStrike">
                <a:solidFill>
                  <a:srgbClr val="000000"/>
                </a:solidFill>
                <a:latin typeface="Calibri"/>
                <a:ea typeface="Calibri"/>
              </a:rPr>
              <a:t>Max)</a:t>
            </a:r>
            <a:endParaRPr b="0" lang="en-US" sz="2000" spc="-1" strike="noStrike">
              <a:solidFill>
                <a:srgbClr val="000000"/>
              </a:solidFill>
              <a:latin typeface="Arial"/>
            </a:endParaRPr>
          </a:p>
        </p:txBody>
      </p:sp>
      <p:sp>
        <p:nvSpPr>
          <p:cNvPr id="268" name="TextShape 3"/>
          <p:cNvSpPr txBox="1"/>
          <p:nvPr/>
        </p:nvSpPr>
        <p:spPr>
          <a:xfrm>
            <a:off x="6400800" y="6496920"/>
            <a:ext cx="2742840" cy="364680"/>
          </a:xfrm>
          <a:prstGeom prst="rect">
            <a:avLst/>
          </a:prstGeom>
          <a:noFill/>
          <a:ln>
            <a:noFill/>
          </a:ln>
        </p:spPr>
        <p:txBody>
          <a:bodyPr anchor="ctr">
            <a:noAutofit/>
          </a:bodyPr>
          <a:p>
            <a:pPr algn="r">
              <a:lnSpc>
                <a:spcPct val="100000"/>
              </a:lnSpc>
              <a:tabLst>
                <a:tab algn="l" pos="0"/>
              </a:tabLst>
            </a:pPr>
            <a:fld id="{7BCEEBEF-683E-4457-8B7A-1ADC554D1716}" type="slidenum">
              <a:rPr b="0" lang="en-US" sz="1200" spc="-1" strike="noStrike">
                <a:solidFill>
                  <a:srgbClr val="888888"/>
                </a:solidFill>
                <a:latin typeface="Calibri"/>
                <a:ea typeface="Calibri"/>
              </a:rPr>
              <a:t>&lt;編號&gt;</a:t>
            </a:fld>
            <a:endParaRPr b="0" lang="en-US" sz="1200" spc="-1" strike="noStrike">
              <a:latin typeface="Times New Roman"/>
            </a:endParaRPr>
          </a:p>
        </p:txBody>
      </p:sp>
      <p:pic>
        <p:nvPicPr>
          <p:cNvPr id="269" name="Picture 1" descr="">
            <a:hlinkClick r:id="" action="ppaction://media"/>
          </p:cNvPr>
          <p:cNvPicPr/>
          <p:nvPr>
            <a:videoFile r:link="rId1"/>
            <p:extLst>
              <p:ext uri="{DAA4B4D4-6D71-4841-9C94-3DE7FCFB9230}">
                <p14:media r:embed="rId2"/>
              </p:ext>
            </p:extLst>
          </p:nvPr>
        </p:nvPicPr>
        <p:blipFill>
          <a:blip r:embed="rId3"/>
        </p:blipFill>
        <p:spPr>
          <a:xfrm>
            <a:off x="295200" y="3612960"/>
            <a:ext cx="8496000" cy="2389320"/>
          </a:xfrm>
          <a:prstGeom prst="rect">
            <a:avLst/>
          </a:prstGeom>
          <a:ln>
            <a:noFill/>
          </a:ln>
        </p:spPr>
      </p:pic>
      <p:sp>
        <p:nvSpPr>
          <p:cNvPr id="270" name="CustomShape 4"/>
          <p:cNvSpPr/>
          <p:nvPr/>
        </p:nvSpPr>
        <p:spPr>
          <a:xfrm>
            <a:off x="1138320" y="1424160"/>
            <a:ext cx="5980680" cy="968400"/>
          </a:xfrm>
          <a:prstGeom prst="rect">
            <a:avLst/>
          </a:prstGeom>
          <a:noFill/>
          <a:ln>
            <a:solidFill>
              <a:srgbClr val="ff0000"/>
            </a:solidFill>
            <a:prstDash val="dash"/>
            <a:round/>
          </a:ln>
        </p:spPr>
        <p:style>
          <a:lnRef idx="2">
            <a:schemeClr val="accent1">
              <a:shade val="50000"/>
            </a:schemeClr>
          </a:lnRef>
          <a:fillRef idx="1">
            <a:schemeClr val="accent1"/>
          </a:fillRef>
          <a:effectRef idx="0">
            <a:schemeClr val="accent1"/>
          </a:effectRef>
          <a:fontRef idx="minor"/>
        </p:style>
      </p:sp>
      <p:sp>
        <p:nvSpPr>
          <p:cNvPr id="271" name="CustomShape 5"/>
          <p:cNvSpPr/>
          <p:nvPr/>
        </p:nvSpPr>
        <p:spPr>
          <a:xfrm>
            <a:off x="7119360" y="1269000"/>
            <a:ext cx="182700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ff0000"/>
                </a:solidFill>
                <a:latin typeface="Arial"/>
                <a:ea typeface="Arial"/>
              </a:rPr>
              <a:t>Next page will show you </a:t>
            </a:r>
            <a:endParaRPr b="0" lang="en-US" sz="1400" spc="-1" strike="noStrike">
              <a:latin typeface="Arial"/>
            </a:endParaRPr>
          </a:p>
          <a:p>
            <a:pPr>
              <a:lnSpc>
                <a:spcPct val="100000"/>
              </a:lnSpc>
            </a:pPr>
            <a:r>
              <a:rPr b="0" lang="en-US" sz="1400" spc="-1" strike="noStrike">
                <a:solidFill>
                  <a:srgbClr val="ff0000"/>
                </a:solidFill>
                <a:latin typeface="Arial"/>
                <a:ea typeface="Arial"/>
              </a:rPr>
              <a:t>how to detect ArUco Maker</a:t>
            </a:r>
            <a:endParaRPr b="0" lang="en-US" sz="1400" spc="-1" strike="noStrike">
              <a:latin typeface="Arial"/>
            </a:endParaRPr>
          </a:p>
        </p:txBody>
      </p:sp>
      <p:sp>
        <p:nvSpPr>
          <p:cNvPr id="272" name="CustomShape 6"/>
          <p:cNvSpPr/>
          <p:nvPr/>
        </p:nvSpPr>
        <p:spPr>
          <a:xfrm>
            <a:off x="1147320" y="2436840"/>
            <a:ext cx="5971680" cy="534960"/>
          </a:xfrm>
          <a:prstGeom prst="rect">
            <a:avLst/>
          </a:prstGeom>
          <a:noFill/>
          <a:ln>
            <a:solidFill>
              <a:srgbClr val="00b0f0"/>
            </a:solidFill>
            <a:prstDash val="dash"/>
            <a:round/>
          </a:ln>
        </p:spPr>
        <p:style>
          <a:lnRef idx="2">
            <a:schemeClr val="accent1">
              <a:shade val="50000"/>
            </a:schemeClr>
          </a:lnRef>
          <a:fillRef idx="1">
            <a:schemeClr val="accent1"/>
          </a:fillRef>
          <a:effectRef idx="0">
            <a:schemeClr val="accent1"/>
          </a:effectRef>
          <a:fontRef idx="minor"/>
        </p:style>
      </p:sp>
      <p:sp>
        <p:nvSpPr>
          <p:cNvPr id="273" name="CustomShape 7"/>
          <p:cNvSpPr/>
          <p:nvPr/>
        </p:nvSpPr>
        <p:spPr>
          <a:xfrm>
            <a:off x="7122240" y="2392920"/>
            <a:ext cx="1990080" cy="729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b0f0"/>
                </a:solidFill>
                <a:latin typeface="Arial"/>
                <a:ea typeface="Arial"/>
              </a:rPr>
              <a:t>Please do perspective </a:t>
            </a:r>
            <a:endParaRPr b="0" lang="en-US" sz="1400" spc="-1" strike="noStrike">
              <a:latin typeface="Arial"/>
            </a:endParaRPr>
          </a:p>
          <a:p>
            <a:pPr>
              <a:lnSpc>
                <a:spcPct val="100000"/>
              </a:lnSpc>
            </a:pPr>
            <a:r>
              <a:rPr b="0" lang="en-US" sz="1400" spc="-1" strike="noStrike">
                <a:solidFill>
                  <a:srgbClr val="00b0f0"/>
                </a:solidFill>
                <a:latin typeface="Arial"/>
                <a:ea typeface="Arial"/>
              </a:rPr>
              <a:t>transform by you own </a:t>
            </a:r>
            <a:endParaRPr b="0" lang="en-US" sz="1400" spc="-1" strike="noStrike">
              <a:latin typeface="Arial"/>
            </a:endParaRPr>
          </a:p>
          <a:p>
            <a:pPr>
              <a:lnSpc>
                <a:spcPct val="100000"/>
              </a:lnSpc>
            </a:pPr>
            <a:r>
              <a:rPr b="0" lang="en-US" sz="1400" spc="-1" strike="noStrike">
                <a:solidFill>
                  <a:srgbClr val="00b0f0"/>
                </a:solidFill>
                <a:latin typeface="Arial"/>
                <a:ea typeface="Arial"/>
              </a:rPr>
              <a:t>with opencv</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8" dur="indefinite" restart="never" nodeType="tmRoot">
          <p:childTnLst>
            <p:seq>
              <p:cTn id="19" restart="whenNotActive" nodeType="interactiveSeq" fill="hold">
                <p:stCondLst>
                  <p:cond delay="0" evt="onClick">
                    <p:tgtEl>
                      <p:spTgt spid="269"/>
                    </p:tgtEl>
                  </p:cond>
                </p:stCondLst>
                <p:childTnLst>
                  <p:par>
                    <p:cTn id="20" fill="hold">
                      <p:stCondLst>
                        <p:cond delay="0" evt="onClick">
                          <p:tgtEl>
                            <p:spTgt spid="269"/>
                          </p:tgtEl>
                        </p:cond>
                      </p:stCondLst>
                      <p:childTnLst>
                        <p:par>
                          <p:cTn id="21" fill="hold">
                            <p:stCondLst>
                              <p:cond delay="0"/>
                            </p:stCondLst>
                            <p:childTnLst>
                              <p:par>
                                <p:cTn id="22" nodeType="clickEffect" fill="hold" presetClass="mediacall">
                                  <p:stCondLst>
                                    <p:cond delay="0"/>
                                  </p:stCondLst>
                                  <p:childTnLst>
                                    <p:cmd type="call" cmd="togglePause">
                                      <p:cBhvr>
                                        <p:cTn id="23" dur="1" fill="hold"/>
                                        <p:tgtEl>
                                          <p:spTgt spid="26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0" y="21600"/>
            <a:ext cx="9143640" cy="516960"/>
          </a:xfrm>
          <a:prstGeom prst="rect">
            <a:avLst/>
          </a:prstGeom>
          <a:noFill/>
          <a:ln>
            <a:noFill/>
          </a:ln>
        </p:spPr>
        <p:style>
          <a:lnRef idx="0"/>
          <a:fillRef idx="0"/>
          <a:effectRef idx="0"/>
          <a:fontRef idx="minor"/>
        </p:style>
        <p:txBody>
          <a:bodyPr lIns="90000" rIns="90000" tIns="45000" bIns="45000">
            <a:spAutoFit/>
          </a:bodyPr>
          <a:p>
            <a:pPr marL="360360" indent="-360000">
              <a:lnSpc>
                <a:spcPct val="100000"/>
              </a:lnSpc>
              <a:buClr>
                <a:srgbClr val="000000"/>
              </a:buClr>
              <a:buFont typeface="Noto Sans Symbols"/>
              <a:buChar char="❑"/>
            </a:pPr>
            <a:r>
              <a:rPr b="0" lang="en-US" sz="2800" spc="-1" strike="noStrike">
                <a:solidFill>
                  <a:srgbClr val="000000"/>
                </a:solidFill>
                <a:latin typeface="Calibri"/>
                <a:ea typeface="Times New Roman"/>
              </a:rPr>
              <a:t>Hints: How to use ArUco Makers (1/2)</a:t>
            </a:r>
            <a:r>
              <a:rPr b="1" lang="en-US" sz="2800" spc="-1" strike="noStrike">
                <a:solidFill>
                  <a:srgbClr val="000000"/>
                </a:solidFill>
                <a:latin typeface="Calibri"/>
                <a:ea typeface="Times New Roman"/>
              </a:rPr>
              <a:t>	</a:t>
            </a:r>
            <a:r>
              <a:rPr b="1" lang="en-US" sz="2800" spc="-1" strike="noStrike">
                <a:solidFill>
                  <a:srgbClr val="000000"/>
                </a:solidFill>
                <a:latin typeface="Calibri"/>
                <a:ea typeface="Times New Roman"/>
              </a:rPr>
              <a:t>	</a:t>
            </a:r>
            <a:r>
              <a:rPr b="0" lang="en-US" sz="2000" spc="-1" strike="noStrike">
                <a:solidFill>
                  <a:srgbClr val="000000"/>
                </a:solidFill>
                <a:latin typeface="Calibri"/>
                <a:ea typeface="Arial"/>
              </a:rPr>
              <a:t>(</a:t>
            </a:r>
            <a:r>
              <a:rPr b="0" lang="zh-TW" sz="2000" spc="-1" strike="noStrike">
                <a:solidFill>
                  <a:srgbClr val="000000"/>
                </a:solidFill>
                <a:latin typeface="Calibri"/>
                <a:ea typeface="Arial"/>
              </a:rPr>
              <a:t>出題：</a:t>
            </a:r>
            <a:r>
              <a:rPr b="0" lang="en-US" sz="2000" spc="-1" strike="noStrike">
                <a:solidFill>
                  <a:srgbClr val="000000"/>
                </a:solidFill>
                <a:latin typeface="Calibri"/>
                <a:ea typeface="Arial"/>
              </a:rPr>
              <a:t>Max)</a:t>
            </a:r>
            <a:endParaRPr b="0" lang="en-US" sz="2000" spc="-1" strike="noStrike">
              <a:latin typeface="Arial"/>
            </a:endParaRPr>
          </a:p>
        </p:txBody>
      </p:sp>
      <p:grpSp>
        <p:nvGrpSpPr>
          <p:cNvPr id="275" name="Group 2"/>
          <p:cNvGrpSpPr/>
          <p:nvPr/>
        </p:nvGrpSpPr>
        <p:grpSpPr>
          <a:xfrm>
            <a:off x="691200" y="728280"/>
            <a:ext cx="6856200" cy="3061800"/>
            <a:chOff x="691200" y="728280"/>
            <a:chExt cx="6856200" cy="3061800"/>
          </a:xfrm>
        </p:grpSpPr>
        <p:pic>
          <p:nvPicPr>
            <p:cNvPr id="276" name="Picture 7" descr=""/>
            <p:cNvPicPr/>
            <p:nvPr/>
          </p:nvPicPr>
          <p:blipFill>
            <a:blip r:embed="rId1"/>
            <a:stretch/>
          </p:blipFill>
          <p:spPr>
            <a:xfrm>
              <a:off x="802800" y="1190160"/>
              <a:ext cx="5819400" cy="2599920"/>
            </a:xfrm>
            <a:prstGeom prst="rect">
              <a:avLst/>
            </a:prstGeom>
            <a:ln>
              <a:noFill/>
            </a:ln>
          </p:spPr>
        </p:pic>
        <p:sp>
          <p:nvSpPr>
            <p:cNvPr id="277" name="CustomShape 3"/>
            <p:cNvSpPr/>
            <p:nvPr/>
          </p:nvSpPr>
          <p:spPr>
            <a:xfrm>
              <a:off x="1431000" y="2117880"/>
              <a:ext cx="5141880" cy="16473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78" name="CustomShape 4"/>
            <p:cNvSpPr/>
            <p:nvPr/>
          </p:nvSpPr>
          <p:spPr>
            <a:xfrm>
              <a:off x="739800" y="728280"/>
              <a:ext cx="680760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Arial"/>
                </a:rPr>
                <a:t>Step 1: You need to dectect the aruco makers inside each frame as below</a:t>
              </a:r>
              <a:endParaRPr b="0" lang="en-US" sz="1600" spc="-1" strike="noStrike">
                <a:latin typeface="Arial"/>
              </a:endParaRPr>
            </a:p>
          </p:txBody>
        </p:sp>
        <p:sp>
          <p:nvSpPr>
            <p:cNvPr id="279" name="CustomShape 5"/>
            <p:cNvSpPr/>
            <p:nvPr/>
          </p:nvSpPr>
          <p:spPr>
            <a:xfrm rot="10800000">
              <a:off x="691200" y="897480"/>
              <a:ext cx="739800" cy="2043720"/>
            </a:xfrm>
            <a:prstGeom prst="bentConnector3">
              <a:avLst>
                <a:gd name="adj1" fmla="val 130891"/>
              </a:avLst>
            </a:prstGeom>
            <a:noFill/>
            <a:ln w="28440">
              <a:solidFill>
                <a:srgbClr val="ff0000"/>
              </a:solidFill>
              <a:prstDash val="dash"/>
              <a:round/>
              <a:tailEnd len="med" type="triangle" w="med"/>
            </a:ln>
          </p:spPr>
          <p:style>
            <a:lnRef idx="1">
              <a:schemeClr val="accent1"/>
            </a:lnRef>
            <a:fillRef idx="0">
              <a:schemeClr val="accent1"/>
            </a:fillRef>
            <a:effectRef idx="0">
              <a:schemeClr val="accent1"/>
            </a:effectRef>
            <a:fontRef idx="minor"/>
          </p:style>
        </p:sp>
      </p:grpSp>
      <p:sp>
        <p:nvSpPr>
          <p:cNvPr id="280" name="CustomShape 6"/>
          <p:cNvSpPr/>
          <p:nvPr/>
        </p:nvSpPr>
        <p:spPr>
          <a:xfrm>
            <a:off x="728280" y="4473360"/>
            <a:ext cx="64202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Arial"/>
              </a:rPr>
              <a:t>Step 2: Then you can get the pixel value of each makers, for example</a:t>
            </a:r>
            <a:endParaRPr b="0" lang="en-US" sz="1600" spc="-1" strike="noStrike">
              <a:latin typeface="Arial"/>
            </a:endParaRPr>
          </a:p>
          <a:p>
            <a:pPr>
              <a:lnSpc>
                <a:spcPct val="100000"/>
              </a:lnSpc>
            </a:pPr>
            <a:r>
              <a:rPr b="0" lang="en-US" sz="1600" spc="-1" strike="noStrike">
                <a:solidFill>
                  <a:srgbClr val="000000"/>
                </a:solidFill>
                <a:latin typeface="Arial"/>
                <a:ea typeface="Arial"/>
              </a:rPr>
              <a:t>              </a:t>
            </a:r>
            <a:r>
              <a:rPr b="0" lang="en-US" sz="1600" spc="-1" strike="noStrike">
                <a:solidFill>
                  <a:srgbClr val="000000"/>
                </a:solidFill>
                <a:latin typeface="Arial"/>
                <a:ea typeface="Arial"/>
              </a:rPr>
              <a:t>you can get pixel value of makers which’s ID is 25             </a:t>
            </a:r>
            <a:endParaRPr b="0" lang="en-US" sz="1600" spc="-1" strike="noStrike">
              <a:latin typeface="Arial"/>
            </a:endParaRPr>
          </a:p>
        </p:txBody>
      </p:sp>
      <p:pic>
        <p:nvPicPr>
          <p:cNvPr id="281" name="Picture 30" descr=""/>
          <p:cNvPicPr/>
          <p:nvPr/>
        </p:nvPicPr>
        <p:blipFill>
          <a:blip r:embed="rId2"/>
          <a:stretch/>
        </p:blipFill>
        <p:spPr>
          <a:xfrm>
            <a:off x="802800" y="5068080"/>
            <a:ext cx="4990680" cy="616680"/>
          </a:xfrm>
          <a:prstGeom prst="rect">
            <a:avLst/>
          </a:prstGeom>
          <a:ln>
            <a:noFill/>
          </a:ln>
        </p:spPr>
      </p:pic>
      <p:sp>
        <p:nvSpPr>
          <p:cNvPr id="282" name="CustomShape 7"/>
          <p:cNvSpPr/>
          <p:nvPr/>
        </p:nvSpPr>
        <p:spPr>
          <a:xfrm>
            <a:off x="837360" y="5358600"/>
            <a:ext cx="711000" cy="2188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83" name="CustomShape 8"/>
          <p:cNvSpPr/>
          <p:nvPr/>
        </p:nvSpPr>
        <p:spPr>
          <a:xfrm>
            <a:off x="3398400" y="4524120"/>
            <a:ext cx="1059480" cy="2613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84" name="CustomShape 9"/>
          <p:cNvSpPr/>
          <p:nvPr/>
        </p:nvSpPr>
        <p:spPr>
          <a:xfrm flipH="1" rot="10800000">
            <a:off x="837720" y="4473720"/>
            <a:ext cx="3101040" cy="994320"/>
          </a:xfrm>
          <a:prstGeom prst="bentConnector4">
            <a:avLst>
              <a:gd name="adj1" fmla="val -12095"/>
              <a:gd name="adj2" fmla="val 122980"/>
            </a:avLst>
          </a:prstGeom>
          <a:noFill/>
          <a:ln w="19080">
            <a:solidFill>
              <a:srgbClr val="ff0000"/>
            </a:solidFill>
            <a:prstDash val="dash"/>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537480" y="473400"/>
            <a:ext cx="78271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Arial"/>
              </a:rPr>
              <a:t>Step 3: Then calculate the four edges of the region you want to perspective,</a:t>
            </a:r>
            <a:endParaRPr b="0" lang="en-US" sz="1800" spc="-1" strike="noStrike">
              <a:latin typeface="Arial"/>
            </a:endParaRPr>
          </a:p>
        </p:txBody>
      </p:sp>
      <p:pic>
        <p:nvPicPr>
          <p:cNvPr id="286" name="Picture 1" descr=""/>
          <p:cNvPicPr/>
          <p:nvPr/>
        </p:nvPicPr>
        <p:blipFill>
          <a:blip r:embed="rId1"/>
          <a:stretch/>
        </p:blipFill>
        <p:spPr>
          <a:xfrm>
            <a:off x="589680" y="1326240"/>
            <a:ext cx="6352920" cy="5324040"/>
          </a:xfrm>
          <a:prstGeom prst="rect">
            <a:avLst/>
          </a:prstGeom>
          <a:ln>
            <a:noFill/>
          </a:ln>
        </p:spPr>
      </p:pic>
      <p:pic>
        <p:nvPicPr>
          <p:cNvPr id="287" name="Picture 2" descr=""/>
          <p:cNvPicPr/>
          <p:nvPr/>
        </p:nvPicPr>
        <p:blipFill>
          <a:blip r:embed="rId2"/>
          <a:stretch/>
        </p:blipFill>
        <p:spPr>
          <a:xfrm>
            <a:off x="7387560" y="1205640"/>
            <a:ext cx="1520640" cy="1311120"/>
          </a:xfrm>
          <a:prstGeom prst="rect">
            <a:avLst/>
          </a:prstGeom>
          <a:ln>
            <a:noFill/>
          </a:ln>
        </p:spPr>
      </p:pic>
      <p:sp>
        <p:nvSpPr>
          <p:cNvPr id="288" name="CustomShape 2"/>
          <p:cNvSpPr/>
          <p:nvPr/>
        </p:nvSpPr>
        <p:spPr>
          <a:xfrm>
            <a:off x="7611840" y="992880"/>
            <a:ext cx="535680" cy="212760"/>
          </a:xfrm>
          <a:prstGeom prst="bentConnector2">
            <a:avLst/>
          </a:pr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89" name="CustomShape 3"/>
          <p:cNvSpPr/>
          <p:nvPr/>
        </p:nvSpPr>
        <p:spPr>
          <a:xfrm>
            <a:off x="8260200" y="1946880"/>
            <a:ext cx="5468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c00000"/>
                </a:solidFill>
                <a:latin typeface="Arial"/>
                <a:ea typeface="Arial"/>
              </a:rPr>
              <a:t>ID 30</a:t>
            </a:r>
            <a:endParaRPr b="0" lang="en-US" sz="1200" spc="-1" strike="noStrike">
              <a:latin typeface="Arial"/>
            </a:endParaRPr>
          </a:p>
        </p:txBody>
      </p:sp>
      <p:sp>
        <p:nvSpPr>
          <p:cNvPr id="290" name="CustomShape 4"/>
          <p:cNvSpPr/>
          <p:nvPr/>
        </p:nvSpPr>
        <p:spPr>
          <a:xfrm>
            <a:off x="7389720" y="1946880"/>
            <a:ext cx="5468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c00000"/>
                </a:solidFill>
                <a:latin typeface="Arial"/>
                <a:ea typeface="Arial"/>
              </a:rPr>
              <a:t>ID 23</a:t>
            </a:r>
            <a:endParaRPr b="0" lang="en-US" sz="1200" spc="-1" strike="noStrike">
              <a:latin typeface="Arial"/>
            </a:endParaRPr>
          </a:p>
        </p:txBody>
      </p:sp>
      <p:sp>
        <p:nvSpPr>
          <p:cNvPr id="291" name="CustomShape 5"/>
          <p:cNvSpPr/>
          <p:nvPr/>
        </p:nvSpPr>
        <p:spPr>
          <a:xfrm>
            <a:off x="8186400" y="1274760"/>
            <a:ext cx="5468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c00000"/>
                </a:solidFill>
                <a:latin typeface="Arial"/>
                <a:ea typeface="Arial"/>
              </a:rPr>
              <a:t>ID 33</a:t>
            </a:r>
            <a:endParaRPr b="0" lang="en-US" sz="1200" spc="-1" strike="noStrike">
              <a:latin typeface="Arial"/>
            </a:endParaRPr>
          </a:p>
        </p:txBody>
      </p:sp>
      <p:sp>
        <p:nvSpPr>
          <p:cNvPr id="292" name="CustomShape 6"/>
          <p:cNvSpPr/>
          <p:nvPr/>
        </p:nvSpPr>
        <p:spPr>
          <a:xfrm>
            <a:off x="7363440" y="1136160"/>
            <a:ext cx="5468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c00000"/>
                </a:solidFill>
                <a:latin typeface="Arial"/>
                <a:ea typeface="Arial"/>
              </a:rPr>
              <a:t>ID 25</a:t>
            </a:r>
            <a:endParaRPr b="0" lang="en-US" sz="1200" spc="-1" strike="noStrike">
              <a:latin typeface="Arial"/>
            </a:endParaRPr>
          </a:p>
        </p:txBody>
      </p:sp>
      <p:sp>
        <p:nvSpPr>
          <p:cNvPr id="293" name="CustomShape 7"/>
          <p:cNvSpPr/>
          <p:nvPr/>
        </p:nvSpPr>
        <p:spPr>
          <a:xfrm>
            <a:off x="7499880" y="136332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94" name="CustomShape 8"/>
          <p:cNvSpPr/>
          <p:nvPr/>
        </p:nvSpPr>
        <p:spPr>
          <a:xfrm>
            <a:off x="7561800" y="238500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95" name="CustomShape 9"/>
          <p:cNvSpPr/>
          <p:nvPr/>
        </p:nvSpPr>
        <p:spPr>
          <a:xfrm>
            <a:off x="8693640" y="146124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96" name="CustomShape 10"/>
          <p:cNvSpPr/>
          <p:nvPr/>
        </p:nvSpPr>
        <p:spPr>
          <a:xfrm>
            <a:off x="8711640" y="233964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297" name="Picture 11" descr=""/>
          <p:cNvPicPr/>
          <p:nvPr/>
        </p:nvPicPr>
        <p:blipFill>
          <a:blip r:embed="rId3"/>
          <a:stretch/>
        </p:blipFill>
        <p:spPr>
          <a:xfrm>
            <a:off x="7315200" y="3313080"/>
            <a:ext cx="1656720" cy="958320"/>
          </a:xfrm>
          <a:prstGeom prst="rect">
            <a:avLst/>
          </a:prstGeom>
          <a:ln>
            <a:solidFill>
              <a:schemeClr val="tx1"/>
            </a:solidFill>
          </a:ln>
        </p:spPr>
      </p:pic>
      <p:sp>
        <p:nvSpPr>
          <p:cNvPr id="298" name="CustomShape 11"/>
          <p:cNvSpPr/>
          <p:nvPr/>
        </p:nvSpPr>
        <p:spPr>
          <a:xfrm>
            <a:off x="5608440" y="838800"/>
            <a:ext cx="2002320" cy="303480"/>
          </a:xfrm>
          <a:prstGeom prst="rect">
            <a:avLst/>
          </a:prstGeom>
          <a:noFill/>
          <a:ln>
            <a:solidFill>
              <a:srgbClr val="ff0000"/>
            </a:solid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Arial"/>
              </a:rPr>
              <a:t> </a:t>
            </a:r>
            <a:r>
              <a:rPr b="0" lang="en-US" sz="1400" spc="-1" strike="noStrike">
                <a:solidFill>
                  <a:srgbClr val="ff0000"/>
                </a:solidFill>
                <a:latin typeface="Arial"/>
                <a:ea typeface="Arial"/>
              </a:rPr>
              <a:t>pts_dst are four points</a:t>
            </a:r>
            <a:endParaRPr b="0" lang="en-US" sz="1400" spc="-1" strike="noStrike">
              <a:latin typeface="Arial"/>
            </a:endParaRPr>
          </a:p>
        </p:txBody>
      </p:sp>
      <p:sp>
        <p:nvSpPr>
          <p:cNvPr id="299" name="CustomShape 12"/>
          <p:cNvSpPr/>
          <p:nvPr/>
        </p:nvSpPr>
        <p:spPr>
          <a:xfrm>
            <a:off x="6978960" y="2981160"/>
            <a:ext cx="2038320" cy="272880"/>
          </a:xfrm>
          <a:prstGeom prst="rect">
            <a:avLst/>
          </a:prstGeom>
          <a:noFill/>
          <a:ln>
            <a:solidFill>
              <a:srgbClr val="ff0000"/>
            </a:solidFill>
          </a:ln>
        </p:spPr>
        <p:style>
          <a:lnRef idx="0"/>
          <a:fillRef idx="0"/>
          <a:effectRef idx="0"/>
          <a:fontRef idx="minor"/>
        </p:style>
        <p:txBody>
          <a:bodyPr lIns="90000" rIns="90000" tIns="45000" bIns="45000">
            <a:spAutoFit/>
          </a:bodyPr>
          <a:p>
            <a:pPr>
              <a:lnSpc>
                <a:spcPct val="100000"/>
              </a:lnSpc>
            </a:pPr>
            <a:r>
              <a:rPr b="0" lang="en-US" sz="1200" spc="-1" strike="noStrike">
                <a:solidFill>
                  <a:srgbClr val="ff0000"/>
                </a:solidFill>
                <a:latin typeface="Arial"/>
                <a:ea typeface="Arial"/>
              </a:rPr>
              <a:t>pts_src are also four points</a:t>
            </a:r>
            <a:endParaRPr b="0" lang="en-US" sz="1200" spc="-1" strike="noStrike">
              <a:latin typeface="Arial"/>
            </a:endParaRPr>
          </a:p>
        </p:txBody>
      </p:sp>
      <p:sp>
        <p:nvSpPr>
          <p:cNvPr id="300" name="CustomShape 13"/>
          <p:cNvSpPr/>
          <p:nvPr/>
        </p:nvSpPr>
        <p:spPr>
          <a:xfrm>
            <a:off x="7270560" y="327060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01" name="CustomShape 14"/>
          <p:cNvSpPr/>
          <p:nvPr/>
        </p:nvSpPr>
        <p:spPr>
          <a:xfrm>
            <a:off x="7251120" y="421956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02" name="CustomShape 15"/>
          <p:cNvSpPr/>
          <p:nvPr/>
        </p:nvSpPr>
        <p:spPr>
          <a:xfrm>
            <a:off x="8907840" y="326916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03" name="CustomShape 16"/>
          <p:cNvSpPr/>
          <p:nvPr/>
        </p:nvSpPr>
        <p:spPr>
          <a:xfrm>
            <a:off x="8925840" y="421956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04" name="CustomShape 17"/>
          <p:cNvSpPr/>
          <p:nvPr/>
        </p:nvSpPr>
        <p:spPr>
          <a:xfrm>
            <a:off x="589680" y="5542200"/>
            <a:ext cx="596160" cy="162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05" name="CustomShape 18"/>
          <p:cNvSpPr/>
          <p:nvPr/>
        </p:nvSpPr>
        <p:spPr>
          <a:xfrm>
            <a:off x="589680" y="6250320"/>
            <a:ext cx="596160" cy="162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06" name="CustomShape 19"/>
          <p:cNvSpPr/>
          <p:nvPr/>
        </p:nvSpPr>
        <p:spPr>
          <a:xfrm flipV="1">
            <a:off x="1185840" y="991800"/>
            <a:ext cx="4421520" cy="4630680"/>
          </a:xfrm>
          <a:custGeom>
            <a:avLst/>
            <a:gdLst/>
            <a:ahLst/>
            <a:rect l="l" t="t" r="r" b="b"/>
            <a:pathLst>
              <a:path w="21600" h="21600">
                <a:moveTo>
                  <a:pt x="0" y="0"/>
                </a:moveTo>
                <a:lnTo>
                  <a:pt x="21600" y="21600"/>
                </a:lnTo>
              </a:path>
            </a:pathLst>
          </a:custGeom>
          <a:noFill/>
          <a:ln>
            <a:solidFill>
              <a:srgbClr val="ff0000"/>
            </a:solidFill>
            <a:prstDash val="dash"/>
            <a:round/>
            <a:tailEnd len="med" type="triangle" w="med"/>
          </a:ln>
        </p:spPr>
        <p:style>
          <a:lnRef idx="1">
            <a:schemeClr val="accent1"/>
          </a:lnRef>
          <a:fillRef idx="0">
            <a:schemeClr val="accent1"/>
          </a:fillRef>
          <a:effectRef idx="0">
            <a:schemeClr val="accent1"/>
          </a:effectRef>
          <a:fontRef idx="minor"/>
        </p:style>
      </p:sp>
      <p:sp>
        <p:nvSpPr>
          <p:cNvPr id="307" name="CustomShape 20"/>
          <p:cNvSpPr/>
          <p:nvPr/>
        </p:nvSpPr>
        <p:spPr>
          <a:xfrm flipV="1">
            <a:off x="1185840" y="3118680"/>
            <a:ext cx="5792760" cy="3211560"/>
          </a:xfrm>
          <a:custGeom>
            <a:avLst/>
            <a:gdLst/>
            <a:ahLst/>
            <a:rect l="l" t="t" r="r" b="b"/>
            <a:pathLst>
              <a:path w="21600" h="21600">
                <a:moveTo>
                  <a:pt x="0" y="0"/>
                </a:moveTo>
                <a:lnTo>
                  <a:pt x="21600" y="21600"/>
                </a:lnTo>
              </a:path>
            </a:pathLst>
          </a:custGeom>
          <a:noFill/>
          <a:ln>
            <a:solidFill>
              <a:srgbClr val="ff0000"/>
            </a:solidFill>
            <a:prstDash val="dash"/>
            <a:round/>
            <a:tailEnd len="med" type="triangle" w="med"/>
          </a:ln>
        </p:spPr>
        <p:style>
          <a:lnRef idx="1">
            <a:schemeClr val="accent1"/>
          </a:lnRef>
          <a:fillRef idx="0">
            <a:schemeClr val="accent1"/>
          </a:fillRef>
          <a:effectRef idx="0">
            <a:schemeClr val="accent1"/>
          </a:effectRef>
          <a:fontRef idx="minor"/>
        </p:style>
      </p:sp>
      <p:sp>
        <p:nvSpPr>
          <p:cNvPr id="308" name="CustomShape 21"/>
          <p:cNvSpPr/>
          <p:nvPr/>
        </p:nvSpPr>
        <p:spPr>
          <a:xfrm>
            <a:off x="616680" y="1354320"/>
            <a:ext cx="3583800" cy="984960"/>
          </a:xfrm>
          <a:prstGeom prst="rect">
            <a:avLst/>
          </a:prstGeom>
          <a:noFill/>
          <a:ln w="12600">
            <a:solidFill>
              <a:srgbClr val="ffff00"/>
            </a:solidFill>
            <a:round/>
          </a:ln>
        </p:spPr>
        <p:style>
          <a:lnRef idx="2">
            <a:schemeClr val="accent1">
              <a:shade val="50000"/>
            </a:schemeClr>
          </a:lnRef>
          <a:fillRef idx="1">
            <a:schemeClr val="accent1"/>
          </a:fillRef>
          <a:effectRef idx="0">
            <a:schemeClr val="accent1"/>
          </a:effectRef>
          <a:fontRef idx="minor"/>
        </p:style>
      </p:sp>
      <p:sp>
        <p:nvSpPr>
          <p:cNvPr id="309" name="CustomShape 22"/>
          <p:cNvSpPr/>
          <p:nvPr/>
        </p:nvSpPr>
        <p:spPr>
          <a:xfrm>
            <a:off x="4203720" y="1654200"/>
            <a:ext cx="165924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00"/>
                </a:solidFill>
                <a:latin typeface="Arial"/>
                <a:ea typeface="Arial"/>
              </a:rPr>
              <a:t>Find makers 25,33</a:t>
            </a:r>
            <a:endParaRPr b="0" lang="en-US" sz="1400" spc="-1" strike="noStrike">
              <a:latin typeface="Arial"/>
            </a:endParaRPr>
          </a:p>
        </p:txBody>
      </p:sp>
      <p:sp>
        <p:nvSpPr>
          <p:cNvPr id="310" name="CustomShape 23"/>
          <p:cNvSpPr/>
          <p:nvPr/>
        </p:nvSpPr>
        <p:spPr>
          <a:xfrm>
            <a:off x="607680" y="3000600"/>
            <a:ext cx="6307920" cy="3093840"/>
          </a:xfrm>
          <a:prstGeom prst="rect">
            <a:avLst/>
          </a:prstGeom>
          <a:noFill/>
          <a:ln w="12600">
            <a:solidFill>
              <a:srgbClr val="ffff00"/>
            </a:solidFill>
            <a:round/>
          </a:ln>
        </p:spPr>
        <p:style>
          <a:lnRef idx="2">
            <a:schemeClr val="accent1">
              <a:shade val="50000"/>
            </a:schemeClr>
          </a:lnRef>
          <a:fillRef idx="1">
            <a:schemeClr val="accent1"/>
          </a:fillRef>
          <a:effectRef idx="0">
            <a:schemeClr val="accent1"/>
          </a:effectRef>
          <a:fontRef idx="minor"/>
        </p:style>
      </p:sp>
      <p:sp>
        <p:nvSpPr>
          <p:cNvPr id="311" name="CustomShape 24"/>
          <p:cNvSpPr/>
          <p:nvPr/>
        </p:nvSpPr>
        <p:spPr>
          <a:xfrm>
            <a:off x="3554280" y="2720160"/>
            <a:ext cx="342108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00"/>
                </a:solidFill>
                <a:latin typeface="Arial"/>
                <a:ea typeface="Arial"/>
              </a:rPr>
              <a:t>Calculate the edge points for perspective</a:t>
            </a:r>
            <a:endParaRPr b="0" lang="en-US" sz="1400" spc="-1" strike="noStrike">
              <a:latin typeface="Arial"/>
            </a:endParaRPr>
          </a:p>
        </p:txBody>
      </p:sp>
      <p:sp>
        <p:nvSpPr>
          <p:cNvPr id="312" name="CustomShape 25"/>
          <p:cNvSpPr/>
          <p:nvPr/>
        </p:nvSpPr>
        <p:spPr>
          <a:xfrm>
            <a:off x="0" y="21600"/>
            <a:ext cx="9143640" cy="516960"/>
          </a:xfrm>
          <a:prstGeom prst="rect">
            <a:avLst/>
          </a:prstGeom>
          <a:noFill/>
          <a:ln>
            <a:noFill/>
          </a:ln>
        </p:spPr>
        <p:style>
          <a:lnRef idx="0"/>
          <a:fillRef idx="0"/>
          <a:effectRef idx="0"/>
          <a:fontRef idx="minor"/>
        </p:style>
        <p:txBody>
          <a:bodyPr lIns="90000" rIns="90000" tIns="45000" bIns="45000">
            <a:spAutoFit/>
          </a:bodyPr>
          <a:p>
            <a:pPr marL="360360" indent="-360000">
              <a:lnSpc>
                <a:spcPct val="100000"/>
              </a:lnSpc>
              <a:buClr>
                <a:srgbClr val="000000"/>
              </a:buClr>
              <a:buFont typeface="Noto Sans Symbols"/>
              <a:buChar char="❑"/>
            </a:pPr>
            <a:r>
              <a:rPr b="0" lang="en-US" sz="2800" spc="-1" strike="noStrike">
                <a:solidFill>
                  <a:srgbClr val="000000"/>
                </a:solidFill>
                <a:latin typeface="Calibri"/>
                <a:ea typeface="Times New Roman"/>
              </a:rPr>
              <a:t>Hints: How to use ArUco Makers (2/2)</a:t>
            </a:r>
            <a:r>
              <a:rPr b="1" lang="en-US" sz="2800" spc="-1" strike="noStrike">
                <a:solidFill>
                  <a:srgbClr val="000000"/>
                </a:solidFill>
                <a:latin typeface="Times New Roman"/>
                <a:ea typeface="Times New Roman"/>
              </a:rPr>
              <a:t> </a:t>
            </a:r>
            <a:r>
              <a:rPr b="1" lang="en-US" sz="2800" spc="-1" strike="noStrike">
                <a:solidFill>
                  <a:srgbClr val="000000"/>
                </a:solidFill>
                <a:latin typeface="Times New Roman"/>
                <a:ea typeface="Times New Roman"/>
              </a:rPr>
              <a:t>	</a:t>
            </a:r>
            <a:r>
              <a:rPr b="1" lang="en-US" sz="2800" spc="-1" strike="noStrike">
                <a:solidFill>
                  <a:srgbClr val="000000"/>
                </a:solidFill>
                <a:latin typeface="Times New Roman"/>
                <a:ea typeface="Times New Roman"/>
              </a:rPr>
              <a:t>	</a:t>
            </a:r>
            <a:r>
              <a:rPr b="0" lang="en-US" sz="2000" spc="-1" strike="noStrike">
                <a:solidFill>
                  <a:srgbClr val="000000"/>
                </a:solidFill>
                <a:latin typeface="Arial"/>
                <a:ea typeface="Arial"/>
              </a:rPr>
              <a:t>(</a:t>
            </a:r>
            <a:r>
              <a:rPr b="0" lang="zh-TW" sz="2000" spc="-1" strike="noStrike">
                <a:solidFill>
                  <a:srgbClr val="000000"/>
                </a:solidFill>
                <a:latin typeface="Arial"/>
                <a:ea typeface="Arial"/>
              </a:rPr>
              <a:t>出題：</a:t>
            </a:r>
            <a:r>
              <a:rPr b="0" lang="en-US" sz="2000" spc="-1" strike="noStrike">
                <a:solidFill>
                  <a:srgbClr val="000000"/>
                </a:solidFill>
                <a:latin typeface="Arial"/>
                <a:ea typeface="Arial"/>
              </a:rPr>
              <a:t>Max)</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Picture 37" descr=""/>
          <p:cNvPicPr/>
          <p:nvPr/>
        </p:nvPicPr>
        <p:blipFill>
          <a:blip r:embed="rId1"/>
          <a:stretch/>
        </p:blipFill>
        <p:spPr>
          <a:xfrm>
            <a:off x="861480" y="2689200"/>
            <a:ext cx="3122640" cy="2691720"/>
          </a:xfrm>
          <a:prstGeom prst="rect">
            <a:avLst/>
          </a:prstGeom>
          <a:ln>
            <a:noFill/>
          </a:ln>
        </p:spPr>
      </p:pic>
      <p:sp>
        <p:nvSpPr>
          <p:cNvPr id="314" name="CustomShape 1"/>
          <p:cNvSpPr/>
          <p:nvPr/>
        </p:nvSpPr>
        <p:spPr>
          <a:xfrm>
            <a:off x="1154160" y="297360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15" name="CustomShape 2"/>
          <p:cNvSpPr/>
          <p:nvPr/>
        </p:nvSpPr>
        <p:spPr>
          <a:xfrm>
            <a:off x="1204200" y="519372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16" name="CustomShape 3"/>
          <p:cNvSpPr/>
          <p:nvPr/>
        </p:nvSpPr>
        <p:spPr>
          <a:xfrm>
            <a:off x="3496680" y="322992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17" name="CustomShape 4"/>
          <p:cNvSpPr/>
          <p:nvPr/>
        </p:nvSpPr>
        <p:spPr>
          <a:xfrm>
            <a:off x="3585960" y="506700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318" name="Picture 50" descr=""/>
          <p:cNvPicPr/>
          <p:nvPr/>
        </p:nvPicPr>
        <p:blipFill>
          <a:blip r:embed="rId2"/>
          <a:stretch/>
        </p:blipFill>
        <p:spPr>
          <a:xfrm>
            <a:off x="4639320" y="3074040"/>
            <a:ext cx="3615480" cy="2091240"/>
          </a:xfrm>
          <a:prstGeom prst="rect">
            <a:avLst/>
          </a:prstGeom>
          <a:ln>
            <a:solidFill>
              <a:schemeClr val="tx1"/>
            </a:solidFill>
          </a:ln>
        </p:spPr>
      </p:pic>
      <p:sp>
        <p:nvSpPr>
          <p:cNvPr id="319" name="CustomShape 5"/>
          <p:cNvSpPr/>
          <p:nvPr/>
        </p:nvSpPr>
        <p:spPr>
          <a:xfrm>
            <a:off x="4564080" y="302544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20" name="CustomShape 6"/>
          <p:cNvSpPr/>
          <p:nvPr/>
        </p:nvSpPr>
        <p:spPr>
          <a:xfrm>
            <a:off x="4564080" y="513396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21" name="CustomShape 7"/>
          <p:cNvSpPr/>
          <p:nvPr/>
        </p:nvSpPr>
        <p:spPr>
          <a:xfrm>
            <a:off x="8204760" y="303156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22" name="CustomShape 8"/>
          <p:cNvSpPr/>
          <p:nvPr/>
        </p:nvSpPr>
        <p:spPr>
          <a:xfrm>
            <a:off x="8209080" y="5112360"/>
            <a:ext cx="100080" cy="99360"/>
          </a:xfrm>
          <a:prstGeom prst="ellipse">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23" name="CustomShape 9"/>
          <p:cNvSpPr/>
          <p:nvPr/>
        </p:nvSpPr>
        <p:spPr>
          <a:xfrm flipH="1" flipV="1">
            <a:off x="1304640" y="3023280"/>
            <a:ext cx="3273840" cy="16560"/>
          </a:xfrm>
          <a:custGeom>
            <a:avLst/>
            <a:gdLst/>
            <a:ahLst/>
            <a:rect l="l" t="t" r="r" b="b"/>
            <a:pathLst>
              <a:path w="21600" h="21600">
                <a:moveTo>
                  <a:pt x="0" y="0"/>
                </a:moveTo>
                <a:lnTo>
                  <a:pt x="21600" y="21600"/>
                </a:lnTo>
              </a:path>
            </a:pathLst>
          </a:custGeom>
          <a:noFill/>
          <a:ln w="19080">
            <a:solidFill>
              <a:srgbClr val="ff0000"/>
            </a:solidFill>
            <a:prstDash val="dash"/>
            <a:round/>
            <a:tailEnd len="med" type="triangle" w="med"/>
          </a:ln>
        </p:spPr>
        <p:style>
          <a:lnRef idx="1">
            <a:schemeClr val="accent1"/>
          </a:lnRef>
          <a:fillRef idx="0">
            <a:schemeClr val="accent1"/>
          </a:fillRef>
          <a:effectRef idx="0">
            <a:schemeClr val="accent1"/>
          </a:effectRef>
          <a:fontRef idx="minor"/>
        </p:style>
      </p:sp>
      <p:sp>
        <p:nvSpPr>
          <p:cNvPr id="324" name="CustomShape 10"/>
          <p:cNvSpPr/>
          <p:nvPr/>
        </p:nvSpPr>
        <p:spPr>
          <a:xfrm flipH="1">
            <a:off x="1303920" y="5183640"/>
            <a:ext cx="3259080" cy="77760"/>
          </a:xfrm>
          <a:custGeom>
            <a:avLst/>
            <a:gdLst/>
            <a:ahLst/>
            <a:rect l="l" t="t" r="r" b="b"/>
            <a:pathLst>
              <a:path w="21600" h="21600">
                <a:moveTo>
                  <a:pt x="0" y="0"/>
                </a:moveTo>
                <a:lnTo>
                  <a:pt x="21600" y="21600"/>
                </a:lnTo>
              </a:path>
            </a:pathLst>
          </a:custGeom>
          <a:noFill/>
          <a:ln w="19080">
            <a:solidFill>
              <a:srgbClr val="ff0000"/>
            </a:solidFill>
            <a:prstDash val="dash"/>
            <a:round/>
            <a:tailEnd len="med" type="triangle" w="med"/>
          </a:ln>
        </p:spPr>
        <p:style>
          <a:lnRef idx="1">
            <a:schemeClr val="accent1"/>
          </a:lnRef>
          <a:fillRef idx="0">
            <a:schemeClr val="accent1"/>
          </a:fillRef>
          <a:effectRef idx="0">
            <a:schemeClr val="accent1"/>
          </a:effectRef>
          <a:fontRef idx="minor"/>
        </p:style>
      </p:sp>
      <p:sp>
        <p:nvSpPr>
          <p:cNvPr id="325" name="CustomShape 11"/>
          <p:cNvSpPr/>
          <p:nvPr/>
        </p:nvSpPr>
        <p:spPr>
          <a:xfrm flipH="1">
            <a:off x="3654360" y="3081240"/>
            <a:ext cx="4550400" cy="198000"/>
          </a:xfrm>
          <a:custGeom>
            <a:avLst/>
            <a:gdLst/>
            <a:ahLst/>
            <a:rect l="l" t="t" r="r" b="b"/>
            <a:pathLst>
              <a:path w="21600" h="21600">
                <a:moveTo>
                  <a:pt x="0" y="0"/>
                </a:moveTo>
                <a:lnTo>
                  <a:pt x="21600" y="21600"/>
                </a:lnTo>
              </a:path>
            </a:pathLst>
          </a:custGeom>
          <a:noFill/>
          <a:ln w="19080">
            <a:solidFill>
              <a:srgbClr val="ff0000"/>
            </a:solidFill>
            <a:prstDash val="dash"/>
            <a:round/>
            <a:tailEnd len="med" type="triangle" w="med"/>
          </a:ln>
        </p:spPr>
        <p:style>
          <a:lnRef idx="1">
            <a:schemeClr val="accent1"/>
          </a:lnRef>
          <a:fillRef idx="0">
            <a:schemeClr val="accent1"/>
          </a:fillRef>
          <a:effectRef idx="0">
            <a:schemeClr val="accent1"/>
          </a:effectRef>
          <a:fontRef idx="minor"/>
        </p:style>
      </p:sp>
      <p:sp>
        <p:nvSpPr>
          <p:cNvPr id="326" name="CustomShape 12"/>
          <p:cNvSpPr/>
          <p:nvPr/>
        </p:nvSpPr>
        <p:spPr>
          <a:xfrm flipH="1" flipV="1">
            <a:off x="3703680" y="5083920"/>
            <a:ext cx="4519080" cy="42480"/>
          </a:xfrm>
          <a:custGeom>
            <a:avLst/>
            <a:gdLst/>
            <a:ahLst/>
            <a:rect l="l" t="t" r="r" b="b"/>
            <a:pathLst>
              <a:path w="21600" h="21600">
                <a:moveTo>
                  <a:pt x="0" y="0"/>
                </a:moveTo>
                <a:lnTo>
                  <a:pt x="21600" y="21600"/>
                </a:lnTo>
              </a:path>
            </a:pathLst>
          </a:custGeom>
          <a:noFill/>
          <a:ln w="19080">
            <a:solidFill>
              <a:srgbClr val="ff0000"/>
            </a:solidFill>
            <a:prstDash val="dash"/>
            <a:round/>
            <a:tailEnd len="med" type="triangle" w="med"/>
          </a:ln>
        </p:spPr>
        <p:style>
          <a:lnRef idx="1">
            <a:schemeClr val="accent1"/>
          </a:lnRef>
          <a:fillRef idx="0">
            <a:schemeClr val="accent1"/>
          </a:fillRef>
          <a:effectRef idx="0">
            <a:schemeClr val="accent1"/>
          </a:effectRef>
          <a:fontRef idx="minor"/>
        </p:style>
      </p:sp>
      <p:pic>
        <p:nvPicPr>
          <p:cNvPr id="327" name="Picture 60" descr=""/>
          <p:cNvPicPr/>
          <p:nvPr/>
        </p:nvPicPr>
        <p:blipFill>
          <a:blip r:embed="rId3"/>
          <a:stretch/>
        </p:blipFill>
        <p:spPr>
          <a:xfrm>
            <a:off x="3925800" y="5765400"/>
            <a:ext cx="1263600" cy="1075320"/>
          </a:xfrm>
          <a:prstGeom prst="rect">
            <a:avLst/>
          </a:prstGeom>
          <a:ln>
            <a:noFill/>
          </a:ln>
        </p:spPr>
      </p:pic>
      <p:sp>
        <p:nvSpPr>
          <p:cNvPr id="328" name="CustomShape 13"/>
          <p:cNvSpPr/>
          <p:nvPr/>
        </p:nvSpPr>
        <p:spPr>
          <a:xfrm>
            <a:off x="249120" y="465120"/>
            <a:ext cx="10089720" cy="3107880"/>
          </a:xfrm>
          <a:prstGeom prst="rect">
            <a:avLst/>
          </a:prstGeom>
          <a:noFill/>
          <a:ln>
            <a:noFill/>
          </a:ln>
        </p:spPr>
        <p:style>
          <a:lnRef idx="0"/>
          <a:fillRef idx="0"/>
          <a:effectRef idx="0"/>
          <a:fontRef idx="minor"/>
        </p:style>
        <p:txBody>
          <a:bodyPr lIns="90000" rIns="90000" tIns="45000" bIns="45000">
            <a:spAutoFit/>
          </a:bodyPr>
          <a:p>
            <a:pPr marL="360360" indent="-360000">
              <a:lnSpc>
                <a:spcPct val="100000"/>
              </a:lnSpc>
              <a:buClr>
                <a:srgbClr val="000000"/>
              </a:buClr>
              <a:buFont typeface="Noto Sans Symbols"/>
              <a:buChar char="❑"/>
            </a:pPr>
            <a:r>
              <a:rPr b="0" lang="en-US" sz="1800" spc="-1" strike="noStrike">
                <a:solidFill>
                  <a:srgbClr val="000000"/>
                </a:solidFill>
                <a:latin typeface="Arial"/>
                <a:ea typeface="Arial"/>
              </a:rPr>
              <a:t>Do the perspective transform </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 The function you will use for perspective transform</a:t>
            </a:r>
            <a:endParaRPr b="0" lang="en-US" sz="1800" spc="-1" strike="noStrike">
              <a:latin typeface="Arial"/>
            </a:endParaRPr>
          </a:p>
          <a:p>
            <a:pPr>
              <a:lnSpc>
                <a:spcPct val="100000"/>
              </a:lnSpc>
              <a:tabLst>
                <a:tab algn="l" pos="0"/>
              </a:tabLst>
            </a:pPr>
            <a:r>
              <a:rPr b="0" lang="en-US" sz="1800" spc="-1" strike="noStrike">
                <a:solidFill>
                  <a:srgbClr val="ff0000"/>
                </a:solidFill>
                <a:latin typeface="Arial"/>
                <a:ea typeface="Arial"/>
              </a:rPr>
              <a:t>     </a:t>
            </a:r>
            <a:r>
              <a:rPr b="0" lang="en-US" sz="1800" spc="-1" strike="noStrike">
                <a:solidFill>
                  <a:srgbClr val="ff0000"/>
                </a:solidFill>
                <a:latin typeface="Arial"/>
                <a:ea typeface="Arial"/>
              </a:rPr>
              <a:t>retval, mask=cv2.findHomography(srcPoints, dstPoints[, method[, </a:t>
            </a:r>
            <a:endParaRPr b="0" lang="en-US" sz="1800" spc="-1" strike="noStrike">
              <a:latin typeface="Arial"/>
            </a:endParaRPr>
          </a:p>
          <a:p>
            <a:pPr>
              <a:lnSpc>
                <a:spcPct val="100000"/>
              </a:lnSpc>
              <a:tabLst>
                <a:tab algn="l" pos="0"/>
              </a:tabLst>
            </a:pPr>
            <a:r>
              <a:rPr b="0" lang="en-US" sz="1800" spc="-1" strike="noStrike">
                <a:solidFill>
                  <a:srgbClr val="ff0000"/>
                </a:solidFill>
                <a:latin typeface="Arial"/>
                <a:ea typeface="Arial"/>
              </a:rPr>
              <a:t>                             </a:t>
            </a:r>
            <a:r>
              <a:rPr b="0" lang="en-US" sz="1800" spc="-1" strike="noStrike">
                <a:solidFill>
                  <a:srgbClr val="ff0000"/>
                </a:solidFill>
                <a:latin typeface="Arial"/>
                <a:ea typeface="Arial"/>
              </a:rPr>
              <a:t>ransacReprojThreshold[, mask[, maxIters[, confidence]]]]])</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US" sz="1800" spc="-1" strike="noStrike">
                <a:solidFill>
                  <a:srgbClr val="ff0000"/>
                </a:solidFill>
                <a:latin typeface="Arial"/>
                <a:ea typeface="Arial"/>
              </a:rPr>
              <a:t> </a:t>
            </a:r>
            <a:r>
              <a:rPr b="0" lang="en-US" sz="1800" spc="-1" strike="noStrike">
                <a:solidFill>
                  <a:srgbClr val="ff0000"/>
                </a:solidFill>
                <a:latin typeface="Arial"/>
                <a:ea typeface="Arial"/>
              </a:rPr>
              <a:t>dst = cv2.warpPerspective(src, M, dsize[, dst[, flags[, borderMode[, </a:t>
            </a:r>
            <a:endParaRPr b="0" lang="en-US" sz="1800" spc="-1" strike="noStrike">
              <a:latin typeface="Arial"/>
            </a:endParaRPr>
          </a:p>
          <a:p>
            <a:pPr>
              <a:lnSpc>
                <a:spcPct val="100000"/>
              </a:lnSpc>
              <a:tabLst>
                <a:tab algn="l" pos="0"/>
              </a:tabLst>
            </a:pPr>
            <a:r>
              <a:rPr b="0" lang="en-US" sz="1800" spc="-1" strike="noStrike">
                <a:solidFill>
                  <a:srgbClr val="ff0000"/>
                </a:solidFill>
                <a:latin typeface="Arial"/>
                <a:ea typeface="Arial"/>
              </a:rPr>
              <a:t>               </a:t>
            </a:r>
            <a:r>
              <a:rPr b="0" lang="en-US" sz="1800" spc="-1" strike="noStrike">
                <a:solidFill>
                  <a:srgbClr val="ff0000"/>
                </a:solidFill>
                <a:latin typeface="Arial"/>
                <a:ea typeface="Arial"/>
              </a:rPr>
              <a:t>borderValue]]]])</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329" name="TextShape 14"/>
          <p:cNvSpPr txBox="1"/>
          <p:nvPr/>
        </p:nvSpPr>
        <p:spPr>
          <a:xfrm>
            <a:off x="0" y="84240"/>
            <a:ext cx="9114840" cy="324000"/>
          </a:xfrm>
          <a:prstGeom prst="rect">
            <a:avLst/>
          </a:prstGeom>
          <a:noFill/>
          <a:ln>
            <a:noFill/>
          </a:ln>
        </p:spPr>
        <p:txBody>
          <a:bodyPr anchor="ctr">
            <a:noAutofit/>
          </a:bodyPr>
          <a:p>
            <a:pPr marL="2598840" indent="-2598480">
              <a:lnSpc>
                <a:spcPct val="90000"/>
              </a:lnSpc>
              <a:tabLst>
                <a:tab algn="l" pos="0"/>
              </a:tabLst>
            </a:pPr>
            <a:r>
              <a:rPr b="1" lang="en-US" sz="2800" spc="-1" strike="noStrike">
                <a:solidFill>
                  <a:srgbClr val="000000"/>
                </a:solidFill>
                <a:latin typeface="Calibri"/>
                <a:ea typeface="Calibri"/>
              </a:rPr>
              <a:t>3. (20%) Perspective Transform:</a:t>
            </a:r>
            <a:r>
              <a:rPr b="1" lang="en-US" sz="2000" spc="-1" strike="noStrike">
                <a:solidFill>
                  <a:srgbClr val="000000"/>
                </a:solidFill>
                <a:latin typeface="Times New Roman"/>
                <a:ea typeface="Times New Roman"/>
              </a:rPr>
              <a:t>                                    </a:t>
            </a:r>
            <a:r>
              <a:rPr b="1" lang="en-US" sz="2000" spc="-1" strike="noStrike">
                <a:solidFill>
                  <a:srgbClr val="ff0000"/>
                </a:solidFill>
                <a:latin typeface="Times New Roman"/>
                <a:ea typeface="Times New Roman"/>
              </a:rPr>
              <a:t>     </a:t>
            </a:r>
            <a:r>
              <a:rPr b="1" lang="en-US" sz="2000" spc="-1" strike="noStrike">
                <a:solidFill>
                  <a:srgbClr val="000000"/>
                </a:solidFill>
                <a:latin typeface="Times New Roman"/>
                <a:ea typeface="Times New Roman"/>
              </a:rPr>
              <a:t>  </a:t>
            </a:r>
            <a:r>
              <a:rPr b="0" lang="en-US" sz="2000" spc="-1" strike="noStrike">
                <a:solidFill>
                  <a:srgbClr val="000000"/>
                </a:solidFill>
                <a:latin typeface="Arial"/>
                <a:ea typeface="Calibri"/>
              </a:rPr>
              <a:t>(</a:t>
            </a:r>
            <a:r>
              <a:rPr b="0" lang="zh-TW" sz="2000" spc="-1" strike="noStrike">
                <a:solidFill>
                  <a:srgbClr val="000000"/>
                </a:solidFill>
                <a:latin typeface="Arial"/>
                <a:ea typeface="Calibri"/>
              </a:rPr>
              <a:t>出題：</a:t>
            </a:r>
            <a:r>
              <a:rPr b="0" lang="en-US" sz="2000" spc="-1" strike="noStrike">
                <a:solidFill>
                  <a:srgbClr val="000000"/>
                </a:solidFill>
                <a:latin typeface="Arial"/>
                <a:ea typeface="Calibri"/>
              </a:rPr>
              <a:t>Max)</a:t>
            </a:r>
            <a:endParaRPr b="0" lang="en-US" sz="2000" spc="-1" strike="noStrike">
              <a:solidFill>
                <a:srgbClr val="000000"/>
              </a:solidFill>
              <a:latin typeface="Arial"/>
            </a:endParaRPr>
          </a:p>
        </p:txBody>
      </p:sp>
      <p:sp>
        <p:nvSpPr>
          <p:cNvPr id="330" name="CustomShape 15"/>
          <p:cNvSpPr/>
          <p:nvPr/>
        </p:nvSpPr>
        <p:spPr>
          <a:xfrm>
            <a:off x="843480" y="2655720"/>
            <a:ext cx="593640" cy="360"/>
          </a:xfrm>
          <a:custGeom>
            <a:avLst/>
            <a:gdLst/>
            <a:ahLst/>
            <a:rect l="l" t="t" r="r" b="b"/>
            <a:pathLst>
              <a:path w="21600" h="21600">
                <a:moveTo>
                  <a:pt x="0" y="0"/>
                </a:moveTo>
                <a:lnTo>
                  <a:pt x="21600" y="21600"/>
                </a:lnTo>
              </a:path>
            </a:pathLst>
          </a:custGeom>
          <a:noFill/>
          <a:ln w="50760">
            <a:solidFill>
              <a:srgbClr val="ff0000"/>
            </a:solidFill>
            <a:round/>
            <a:tailEnd len="med" type="triangle" w="med"/>
          </a:ln>
        </p:spPr>
        <p:style>
          <a:lnRef idx="0"/>
          <a:fillRef idx="0"/>
          <a:effectRef idx="0"/>
          <a:fontRef idx="minor"/>
        </p:style>
      </p:sp>
      <p:sp>
        <p:nvSpPr>
          <p:cNvPr id="331" name="CustomShape 16"/>
          <p:cNvSpPr/>
          <p:nvPr/>
        </p:nvSpPr>
        <p:spPr>
          <a:xfrm flipH="1">
            <a:off x="843480" y="2655720"/>
            <a:ext cx="5760" cy="497520"/>
          </a:xfrm>
          <a:custGeom>
            <a:avLst/>
            <a:gdLst/>
            <a:ahLst/>
            <a:rect l="l" t="t" r="r" b="b"/>
            <a:pathLst>
              <a:path w="21600" h="21600">
                <a:moveTo>
                  <a:pt x="0" y="0"/>
                </a:moveTo>
                <a:lnTo>
                  <a:pt x="21600" y="21600"/>
                </a:lnTo>
              </a:path>
            </a:pathLst>
          </a:custGeom>
          <a:noFill/>
          <a:ln w="50760">
            <a:solidFill>
              <a:srgbClr val="ff0000"/>
            </a:solidFill>
            <a:round/>
            <a:tailEnd len="med" type="triangle" w="med"/>
          </a:ln>
        </p:spPr>
        <p:style>
          <a:lnRef idx="0"/>
          <a:fillRef idx="0"/>
          <a:effectRef idx="0"/>
          <a:fontRef idx="minor"/>
        </p:style>
      </p:sp>
      <p:sp>
        <p:nvSpPr>
          <p:cNvPr id="332" name="CustomShape 17"/>
          <p:cNvSpPr/>
          <p:nvPr/>
        </p:nvSpPr>
        <p:spPr>
          <a:xfrm>
            <a:off x="1293120" y="2330640"/>
            <a:ext cx="251640" cy="2516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050" spc="-1" strike="noStrike">
                <a:solidFill>
                  <a:srgbClr val="ff0000"/>
                </a:solidFill>
                <a:latin typeface="Arial"/>
                <a:ea typeface="Arial"/>
              </a:rPr>
              <a:t>x</a:t>
            </a:r>
            <a:endParaRPr b="0" lang="en-US" sz="1050" spc="-1" strike="noStrike">
              <a:latin typeface="Arial"/>
            </a:endParaRPr>
          </a:p>
        </p:txBody>
      </p:sp>
      <p:sp>
        <p:nvSpPr>
          <p:cNvPr id="333" name="CustomShape 18"/>
          <p:cNvSpPr/>
          <p:nvPr/>
        </p:nvSpPr>
        <p:spPr>
          <a:xfrm>
            <a:off x="555480" y="2904840"/>
            <a:ext cx="251640" cy="2516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050" spc="-1" strike="noStrike">
                <a:solidFill>
                  <a:srgbClr val="ff0000"/>
                </a:solidFill>
                <a:latin typeface="Arial"/>
                <a:ea typeface="Arial"/>
              </a:rPr>
              <a:t>y</a:t>
            </a:r>
            <a:endParaRPr b="0" lang="en-US" sz="1050" spc="-1" strike="noStrike">
              <a:latin typeface="Arial"/>
            </a:endParaRPr>
          </a:p>
        </p:txBody>
      </p:sp>
      <p:sp>
        <p:nvSpPr>
          <p:cNvPr id="334" name="CustomShape 19"/>
          <p:cNvSpPr/>
          <p:nvPr/>
        </p:nvSpPr>
        <p:spPr>
          <a:xfrm>
            <a:off x="596160" y="2383200"/>
            <a:ext cx="461520" cy="2516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050" spc="-1" strike="noStrike">
                <a:solidFill>
                  <a:srgbClr val="ff0000"/>
                </a:solidFill>
                <a:latin typeface="Arial"/>
                <a:ea typeface="Arial"/>
              </a:rPr>
              <a:t>(0,0)</a:t>
            </a:r>
            <a:endParaRPr b="0" lang="en-US" sz="1050" spc="-1" strike="noStrike">
              <a:latin typeface="Arial"/>
            </a:endParaRPr>
          </a:p>
        </p:txBody>
      </p:sp>
      <p:sp>
        <p:nvSpPr>
          <p:cNvPr id="335" name="CustomShape 20"/>
          <p:cNvSpPr/>
          <p:nvPr/>
        </p:nvSpPr>
        <p:spPr>
          <a:xfrm>
            <a:off x="4359240" y="5407200"/>
            <a:ext cx="396720" cy="20916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36" name="CustomShape 21"/>
          <p:cNvSpPr/>
          <p:nvPr/>
        </p:nvSpPr>
        <p:spPr>
          <a:xfrm>
            <a:off x="3830400" y="5503320"/>
            <a:ext cx="80892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Result: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0" y="18360"/>
            <a:ext cx="9143640" cy="682200"/>
          </a:xfrm>
          <a:prstGeom prst="rect">
            <a:avLst/>
          </a:prstGeom>
          <a:noFill/>
          <a:ln>
            <a:noFill/>
          </a:ln>
        </p:spPr>
        <p:txBody>
          <a:bodyPr tIns="91440" bIns="91440" anchor="ctr">
            <a:noAutofit/>
          </a:bodyPr>
          <a:p>
            <a:pPr>
              <a:lnSpc>
                <a:spcPct val="90000"/>
              </a:lnSpc>
              <a:tabLst>
                <a:tab algn="l" pos="0"/>
              </a:tabLst>
            </a:pPr>
            <a:r>
              <a:rPr b="1" lang="en-US" sz="2800" spc="-1" strike="noStrike">
                <a:solidFill>
                  <a:srgbClr val="000000"/>
                </a:solidFill>
                <a:latin typeface="Calibri"/>
                <a:ea typeface="Times New Roman"/>
              </a:rPr>
              <a:t>4. (20%) PCA</a:t>
            </a:r>
            <a:r>
              <a:rPr b="1" lang="en-US" sz="2800" spc="-1" strike="noStrike">
                <a:solidFill>
                  <a:srgbClr val="000000"/>
                </a:solidFill>
                <a:latin typeface="Calibri"/>
                <a:ea typeface="Times New Roman"/>
              </a:rPr>
              <a:t>	</a:t>
            </a:r>
            <a:r>
              <a:rPr b="1" lang="en-US" sz="2800" spc="-1" strike="noStrike">
                <a:solidFill>
                  <a:srgbClr val="000000"/>
                </a:solidFill>
                <a:latin typeface="Calibri"/>
                <a:ea typeface="Times New Roman"/>
              </a:rPr>
              <a:t>	</a:t>
            </a:r>
            <a:r>
              <a:rPr b="1" lang="en-US" sz="2800" spc="-1" strike="noStrike">
                <a:solidFill>
                  <a:srgbClr val="000000"/>
                </a:solidFill>
                <a:latin typeface="Calibri"/>
                <a:ea typeface="Times New Roman"/>
              </a:rPr>
              <a:t>	</a:t>
            </a:r>
            <a:r>
              <a:rPr b="1" lang="en-US" sz="2800" spc="-1" strike="noStrike">
                <a:solidFill>
                  <a:srgbClr val="000000"/>
                </a:solidFill>
                <a:latin typeface="Calibri"/>
                <a:ea typeface="Times New Roman"/>
              </a:rPr>
              <a:t>	</a:t>
            </a:r>
            <a:r>
              <a:rPr b="1" lang="en-US" sz="2800" spc="-1" strike="noStrike">
                <a:solidFill>
                  <a:srgbClr val="000000"/>
                </a:solidFill>
                <a:latin typeface="Calibri"/>
                <a:ea typeface="Times New Roman"/>
              </a:rPr>
              <a:t>	</a:t>
            </a:r>
            <a:r>
              <a:rPr b="0" lang="en-US" sz="2800" spc="-1" strike="noStrike">
                <a:solidFill>
                  <a:srgbClr val="000000"/>
                </a:solidFill>
                <a:latin typeface="Calibri"/>
                <a:ea typeface="Calibri"/>
              </a:rPr>
              <a:t> </a:t>
            </a:r>
            <a:r>
              <a:rPr b="0" lang="en-US" sz="2000" spc="-1" strike="noStrike">
                <a:solidFill>
                  <a:srgbClr val="000000"/>
                </a:solidFill>
                <a:latin typeface="Calibri"/>
                <a:ea typeface="Calibri"/>
              </a:rPr>
              <a:t>(</a:t>
            </a:r>
            <a:r>
              <a:rPr b="0" lang="zh-TW" sz="2000" spc="-1" strike="noStrike">
                <a:solidFill>
                  <a:srgbClr val="000000"/>
                </a:solidFill>
                <a:latin typeface="Calibri"/>
                <a:ea typeface="Calibri"/>
              </a:rPr>
              <a:t>出題：</a:t>
            </a:r>
            <a:r>
              <a:rPr b="0" lang="en-US" sz="2000" spc="-1" strike="noStrike">
                <a:solidFill>
                  <a:srgbClr val="000000"/>
                </a:solidFill>
                <a:latin typeface="Calibri"/>
                <a:ea typeface="Calibri"/>
              </a:rPr>
              <a:t>Mark)</a:t>
            </a:r>
            <a:endParaRPr b="0" lang="en-US" sz="2000" spc="-1" strike="noStrike">
              <a:solidFill>
                <a:srgbClr val="000000"/>
              </a:solidFill>
              <a:latin typeface="Arial"/>
            </a:endParaRPr>
          </a:p>
        </p:txBody>
      </p:sp>
      <p:sp>
        <p:nvSpPr>
          <p:cNvPr id="338" name="TextShape 2"/>
          <p:cNvSpPr txBox="1"/>
          <p:nvPr/>
        </p:nvSpPr>
        <p:spPr>
          <a:xfrm>
            <a:off x="36720" y="608400"/>
            <a:ext cx="9070560" cy="5641200"/>
          </a:xfrm>
          <a:prstGeom prst="rect">
            <a:avLst/>
          </a:prstGeom>
          <a:noFill/>
          <a:ln>
            <a:noFill/>
          </a:ln>
        </p:spPr>
        <p:txBody>
          <a:bodyPr tIns="91440" bIns="91440">
            <a:noAutofit/>
          </a:bodyPr>
          <a:p>
            <a:pPr>
              <a:lnSpc>
                <a:spcPct val="150000"/>
              </a:lnSpc>
              <a:tabLst>
                <a:tab algn="l" pos="0"/>
              </a:tabLst>
            </a:pPr>
            <a:r>
              <a:rPr b="0" lang="en-US" sz="2000" spc="-1" strike="noStrike">
                <a:solidFill>
                  <a:srgbClr val="000000"/>
                </a:solidFill>
                <a:latin typeface="Arial"/>
                <a:ea typeface="Calibri"/>
              </a:rPr>
              <a:t>4.1 Image Reconstruction (10%)</a:t>
            </a:r>
            <a:endParaRPr b="0" lang="en-US" sz="2000" spc="-1" strike="noStrike">
              <a:solidFill>
                <a:srgbClr val="000000"/>
              </a:solidFill>
              <a:latin typeface="Arial"/>
            </a:endParaRPr>
          </a:p>
          <a:p>
            <a:pPr>
              <a:lnSpc>
                <a:spcPct val="150000"/>
              </a:lnSpc>
              <a:spcBef>
                <a:spcPts val="374"/>
              </a:spcBef>
              <a:tabLst>
                <a:tab algn="l" pos="0"/>
              </a:tabLst>
            </a:pPr>
            <a:r>
              <a:rPr b="0" lang="en-US" sz="2000" spc="-1" strike="noStrike">
                <a:solidFill>
                  <a:srgbClr val="000000"/>
                </a:solidFill>
                <a:latin typeface="Arial"/>
                <a:ea typeface="Arial"/>
              </a:rPr>
              <a:t>4.2 Compute the reconstruction error (10%)</a:t>
            </a:r>
            <a:endParaRPr b="0" lang="en-US" sz="2000" spc="-1" strike="noStrike">
              <a:solidFill>
                <a:srgbClr val="000000"/>
              </a:solidFill>
              <a:latin typeface="Arial"/>
            </a:endParaRPr>
          </a:p>
        </p:txBody>
      </p:sp>
      <p:sp>
        <p:nvSpPr>
          <p:cNvPr id="339" name="TextShape 3"/>
          <p:cNvSpPr txBox="1"/>
          <p:nvPr/>
        </p:nvSpPr>
        <p:spPr>
          <a:xfrm>
            <a:off x="7086600" y="6474600"/>
            <a:ext cx="2057040" cy="364680"/>
          </a:xfrm>
          <a:prstGeom prst="rect">
            <a:avLst/>
          </a:prstGeom>
          <a:noFill/>
          <a:ln>
            <a:noFill/>
          </a:ln>
        </p:spPr>
        <p:txBody>
          <a:bodyPr anchor="ctr">
            <a:noAutofit/>
          </a:bodyPr>
          <a:p>
            <a:pPr algn="r">
              <a:lnSpc>
                <a:spcPct val="100000"/>
              </a:lnSpc>
              <a:tabLst>
                <a:tab algn="l" pos="0"/>
              </a:tabLst>
            </a:pPr>
            <a:fld id="{93A5EF50-1E8E-4EE8-9975-2CE0D0DEA35C}" type="slidenum">
              <a:rPr b="0" lang="en-US" sz="900" spc="-1" strike="noStrike">
                <a:solidFill>
                  <a:srgbClr val="888888"/>
                </a:solidFill>
                <a:latin typeface="Calibri"/>
                <a:ea typeface="Calibri"/>
              </a:rPr>
              <a:t>&lt;編號&gt;</a:t>
            </a:fld>
            <a:endParaRPr b="0" lang="en-US" sz="9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0" y="11520"/>
            <a:ext cx="9133200" cy="637200"/>
          </a:xfrm>
          <a:prstGeom prst="rect">
            <a:avLst/>
          </a:prstGeom>
          <a:noFill/>
          <a:ln>
            <a:noFill/>
          </a:ln>
        </p:spPr>
        <p:txBody>
          <a:bodyPr lIns="68400" rIns="68400" tIns="34200" bIns="34200" anchor="ctr">
            <a:noAutofit/>
          </a:bodyPr>
          <a:p>
            <a:pPr>
              <a:lnSpc>
                <a:spcPct val="90000"/>
              </a:lnSpc>
              <a:tabLst>
                <a:tab algn="l" pos="0"/>
              </a:tabLst>
            </a:pPr>
            <a:r>
              <a:rPr b="1" lang="en-US" sz="2800" spc="-1" strike="noStrike">
                <a:solidFill>
                  <a:srgbClr val="000000"/>
                </a:solidFill>
                <a:latin typeface="Arial"/>
                <a:ea typeface="Arial"/>
              </a:rPr>
              <a:t>4.1 (10%) PCA - Image Reconstruction (1/2)   </a:t>
            </a:r>
            <a:r>
              <a:rPr b="0" lang="en-US" sz="1800" spc="-1" strike="noStrike">
                <a:solidFill>
                  <a:srgbClr val="000000"/>
                </a:solidFill>
                <a:latin typeface="Arial"/>
                <a:ea typeface="Calibri"/>
              </a:rPr>
              <a:t>(</a:t>
            </a:r>
            <a:r>
              <a:rPr b="0" lang="zh-TW" sz="1800" spc="-1" strike="noStrike">
                <a:solidFill>
                  <a:srgbClr val="000000"/>
                </a:solidFill>
                <a:latin typeface="Arial"/>
                <a:ea typeface="Calibri"/>
              </a:rPr>
              <a:t>出題：</a:t>
            </a:r>
            <a:r>
              <a:rPr b="0" lang="en-US" sz="1800" spc="-1" strike="noStrike">
                <a:solidFill>
                  <a:srgbClr val="000000"/>
                </a:solidFill>
                <a:latin typeface="Arial"/>
                <a:ea typeface="Calibri"/>
              </a:rPr>
              <a:t>Mark)</a:t>
            </a:r>
            <a:endParaRPr b="0" lang="en-US" sz="1800" spc="-1" strike="noStrike">
              <a:solidFill>
                <a:srgbClr val="000000"/>
              </a:solidFill>
              <a:latin typeface="Arial"/>
            </a:endParaRPr>
          </a:p>
        </p:txBody>
      </p:sp>
      <p:sp>
        <p:nvSpPr>
          <p:cNvPr id="341" name="TextShape 2"/>
          <p:cNvSpPr txBox="1"/>
          <p:nvPr/>
        </p:nvSpPr>
        <p:spPr>
          <a:xfrm>
            <a:off x="0" y="649440"/>
            <a:ext cx="8780040" cy="6055920"/>
          </a:xfrm>
          <a:prstGeom prst="rect">
            <a:avLst/>
          </a:prstGeom>
          <a:noFill/>
          <a:ln>
            <a:noFill/>
          </a:ln>
        </p:spPr>
        <p:txBody>
          <a:bodyPr lIns="68400" rIns="68400" tIns="34200" bIns="34200">
            <a:noAutofit/>
          </a:bodyPr>
          <a:p>
            <a:pPr marL="357120" indent="-356760">
              <a:lnSpc>
                <a:spcPct val="100000"/>
              </a:lnSpc>
              <a:buClr>
                <a:srgbClr val="000000"/>
              </a:buClr>
              <a:buFont typeface="Wingdings" charset="2"/>
              <a:buChar char=""/>
            </a:pPr>
            <a:r>
              <a:rPr b="0" lang="en-US" sz="2000" spc="-1" strike="noStrike">
                <a:solidFill>
                  <a:srgbClr val="000000"/>
                </a:solidFill>
                <a:latin typeface="Arial"/>
                <a:ea typeface="Arial"/>
              </a:rPr>
              <a:t>Given: Images of school badge</a:t>
            </a:r>
            <a:endParaRPr b="0" lang="en-US" sz="2000" spc="-1" strike="noStrike">
              <a:solidFill>
                <a:srgbClr val="000000"/>
              </a:solidFill>
              <a:latin typeface="Arial"/>
            </a:endParaRPr>
          </a:p>
          <a:p>
            <a:pPr marL="343080" indent="-342720">
              <a:lnSpc>
                <a:spcPct val="100000"/>
              </a:lnSpc>
              <a:buClr>
                <a:srgbClr val="000000"/>
              </a:buClr>
              <a:buFont typeface="Wingdings" charset="2"/>
              <a:buChar char=""/>
            </a:pPr>
            <a:r>
              <a:rPr b="0" lang="en-US" sz="2000" spc="-1" strike="noStrike">
                <a:solidFill>
                  <a:srgbClr val="000000"/>
                </a:solidFill>
                <a:latin typeface="Arial"/>
                <a:ea typeface="Arial"/>
              </a:rPr>
              <a:t>Q1: Using </a:t>
            </a:r>
            <a:r>
              <a:rPr b="0" lang="en-US" sz="2000" spc="-1" strike="noStrike">
                <a:solidFill>
                  <a:srgbClr val="ff0000"/>
                </a:solidFill>
                <a:latin typeface="Arial"/>
                <a:ea typeface="Arial"/>
              </a:rPr>
              <a:t>PCA</a:t>
            </a:r>
            <a:r>
              <a:rPr b="0" lang="en-US" sz="2000" spc="-1" strike="noStrike">
                <a:solidFill>
                  <a:srgbClr val="000000"/>
                </a:solidFill>
                <a:latin typeface="Arial"/>
                <a:ea typeface="Arial"/>
              </a:rPr>
              <a:t> to do dimension reduction then reconstruct, click button “</a:t>
            </a:r>
            <a:r>
              <a:rPr b="0" lang="en-US" sz="2000" spc="-1" strike="noStrike">
                <a:solidFill>
                  <a:srgbClr val="000000"/>
                </a:solidFill>
                <a:latin typeface="Arial"/>
                <a:ea typeface="Calibri"/>
              </a:rPr>
              <a:t>4.1 Image Reconstruction</a:t>
            </a:r>
            <a:r>
              <a:rPr b="0" lang="en-US" sz="2000" spc="-1" strike="noStrike">
                <a:solidFill>
                  <a:srgbClr val="000000"/>
                </a:solidFill>
                <a:latin typeface="Arial"/>
                <a:ea typeface="Arial"/>
              </a:rPr>
              <a:t>” and show original </a:t>
            </a:r>
            <a:r>
              <a:rPr b="0" lang="en-US" sz="2000" spc="-1" strike="noStrike">
                <a:solidFill>
                  <a:srgbClr val="000000"/>
                </a:solidFill>
                <a:latin typeface="Arial"/>
                <a:ea typeface="Calibri"/>
              </a:rPr>
              <a:t>and reconstructed </a:t>
            </a:r>
            <a:r>
              <a:rPr b="0" lang="en-US" sz="2000" spc="-1" strike="noStrike">
                <a:solidFill>
                  <a:srgbClr val="000000"/>
                </a:solidFill>
                <a:latin typeface="Arial"/>
                <a:ea typeface="Arial"/>
              </a:rPr>
              <a:t>images.</a:t>
            </a:r>
            <a:endParaRPr b="0" lang="en-US" sz="2000" spc="-1" strike="noStrike">
              <a:solidFill>
                <a:srgbClr val="000000"/>
              </a:solidFill>
              <a:latin typeface="Arial"/>
            </a:endParaRPr>
          </a:p>
          <a:p>
            <a:pPr marL="343080" indent="-342720">
              <a:lnSpc>
                <a:spcPct val="100000"/>
              </a:lnSpc>
              <a:buClr>
                <a:srgbClr val="000000"/>
              </a:buClr>
              <a:buFont typeface="Wingdings" charset="2"/>
              <a:buChar char=""/>
            </a:pPr>
            <a:r>
              <a:rPr b="0" lang="en-US" sz="2000" spc="-1" strike="noStrike">
                <a:solidFill>
                  <a:srgbClr val="000000"/>
                </a:solidFill>
                <a:latin typeface="Arial"/>
                <a:ea typeface="Arial"/>
              </a:rPr>
              <a:t>H</a:t>
            </a:r>
            <a:r>
              <a:rPr b="0" lang="en-US" sz="2000" spc="-1" strike="noStrike">
                <a:solidFill>
                  <a:srgbClr val="000000"/>
                </a:solidFill>
                <a:latin typeface="Arial"/>
                <a:ea typeface="Calibri"/>
              </a:rPr>
              <a:t>int: Use PCA from python library </a:t>
            </a:r>
            <a:r>
              <a:rPr b="0" lang="en-US" sz="2000" spc="-1" strike="noStrike">
                <a:solidFill>
                  <a:srgbClr val="000000"/>
                </a:solidFill>
                <a:latin typeface="Consolas"/>
                <a:ea typeface="Calibri"/>
              </a:rPr>
              <a:t>sklearn.decomposition</a:t>
            </a:r>
            <a:br/>
            <a:br/>
            <a:br/>
            <a:br/>
            <a:br/>
            <a:br/>
            <a:br/>
            <a:br/>
            <a:r>
              <a:rPr b="0" lang="en-US" sz="2000" spc="-1" strike="noStrike">
                <a:solidFill>
                  <a:srgbClr val="000000"/>
                </a:solidFill>
                <a:latin typeface="Arial"/>
              </a:rPr>
              <a:t> </a:t>
            </a:r>
            <a:endParaRPr b="0" lang="en-US" sz="2000" spc="-1" strike="noStrike">
              <a:solidFill>
                <a:srgbClr val="000000"/>
              </a:solidFill>
              <a:latin typeface="Arial"/>
            </a:endParaRPr>
          </a:p>
        </p:txBody>
      </p:sp>
      <p:sp>
        <p:nvSpPr>
          <p:cNvPr id="342" name="TextShape 3"/>
          <p:cNvSpPr txBox="1"/>
          <p:nvPr/>
        </p:nvSpPr>
        <p:spPr>
          <a:xfrm>
            <a:off x="7076160" y="6601680"/>
            <a:ext cx="2057040" cy="273600"/>
          </a:xfrm>
          <a:prstGeom prst="rect">
            <a:avLst/>
          </a:prstGeom>
          <a:noFill/>
          <a:ln>
            <a:noFill/>
          </a:ln>
        </p:spPr>
        <p:txBody>
          <a:bodyPr lIns="68400" rIns="68400" tIns="34200" bIns="34200" anchor="ctr">
            <a:noAutofit/>
          </a:bodyPr>
          <a:p>
            <a:pPr algn="r">
              <a:lnSpc>
                <a:spcPct val="100000"/>
              </a:lnSpc>
              <a:tabLst>
                <a:tab algn="l" pos="0"/>
              </a:tabLst>
            </a:pPr>
            <a:fld id="{EE4152E1-66DF-4C99-86DA-6B578CEBC60F}" type="slidenum">
              <a:rPr b="0" lang="en-US" sz="900" spc="-1" strike="noStrike">
                <a:solidFill>
                  <a:srgbClr val="888888"/>
                </a:solidFill>
                <a:latin typeface="Calibri"/>
                <a:ea typeface="Calibri"/>
              </a:rPr>
              <a:t>&lt;編號&gt;</a:t>
            </a:fld>
            <a:endParaRPr b="0" lang="en-US" sz="900" spc="-1" strike="noStrike">
              <a:latin typeface="Times New Roman"/>
            </a:endParaRPr>
          </a:p>
        </p:txBody>
      </p:sp>
      <p:pic>
        <p:nvPicPr>
          <p:cNvPr id="343" name="Google Shape;66;p1" descr=""/>
          <p:cNvPicPr/>
          <p:nvPr/>
        </p:nvPicPr>
        <p:blipFill>
          <a:blip r:embed="rId1"/>
          <a:stretch/>
        </p:blipFill>
        <p:spPr>
          <a:xfrm>
            <a:off x="0" y="2399040"/>
            <a:ext cx="9012960" cy="25563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7076160" y="6601680"/>
            <a:ext cx="2057040" cy="273600"/>
          </a:xfrm>
          <a:prstGeom prst="rect">
            <a:avLst/>
          </a:prstGeom>
          <a:noFill/>
          <a:ln>
            <a:noFill/>
          </a:ln>
        </p:spPr>
        <p:txBody>
          <a:bodyPr lIns="68400" rIns="68400" tIns="34200" bIns="34200" anchor="ctr">
            <a:noAutofit/>
          </a:bodyPr>
          <a:p>
            <a:pPr algn="r">
              <a:lnSpc>
                <a:spcPct val="100000"/>
              </a:lnSpc>
              <a:tabLst>
                <a:tab algn="l" pos="0"/>
              </a:tabLst>
            </a:pPr>
            <a:fld id="{E49FC7F5-67EF-4D07-A1B1-912AC0EF9B6D}" type="slidenum">
              <a:rPr b="0" lang="en-US" sz="900" spc="-1" strike="noStrike">
                <a:solidFill>
                  <a:srgbClr val="888888"/>
                </a:solidFill>
                <a:latin typeface="Calibri"/>
                <a:ea typeface="Calibri"/>
              </a:rPr>
              <a:t>&lt;編號&gt;</a:t>
            </a:fld>
            <a:endParaRPr b="0" lang="en-US" sz="900" spc="-1" strike="noStrike">
              <a:latin typeface="Times New Roman"/>
            </a:endParaRPr>
          </a:p>
        </p:txBody>
      </p:sp>
      <p:sp>
        <p:nvSpPr>
          <p:cNvPr id="345" name="TextShape 2"/>
          <p:cNvSpPr txBox="1"/>
          <p:nvPr/>
        </p:nvSpPr>
        <p:spPr>
          <a:xfrm>
            <a:off x="0" y="11520"/>
            <a:ext cx="9133200" cy="637200"/>
          </a:xfrm>
          <a:prstGeom prst="rect">
            <a:avLst/>
          </a:prstGeom>
          <a:noFill/>
          <a:ln>
            <a:noFill/>
          </a:ln>
        </p:spPr>
        <p:txBody>
          <a:bodyPr lIns="68400" rIns="68400" tIns="34200" bIns="34200" anchor="ctr">
            <a:noAutofit/>
          </a:bodyPr>
          <a:p>
            <a:pPr>
              <a:lnSpc>
                <a:spcPct val="90000"/>
              </a:lnSpc>
              <a:tabLst>
                <a:tab algn="l" pos="0"/>
              </a:tabLst>
            </a:pPr>
            <a:r>
              <a:rPr b="1" lang="en-US" sz="2000" spc="-1" strike="noStrike">
                <a:solidFill>
                  <a:srgbClr val="000000"/>
                </a:solidFill>
                <a:latin typeface="Arial"/>
                <a:ea typeface="Arial"/>
              </a:rPr>
              <a:t>4.2 (10%) PCA - Compute the Reconstruction Error (2/2) </a:t>
            </a:r>
            <a:r>
              <a:rPr b="1" lang="en-US" sz="2000" spc="-1" strike="noStrike">
                <a:solidFill>
                  <a:srgbClr val="000000"/>
                </a:solidFill>
                <a:latin typeface="Arial"/>
                <a:ea typeface="Arial"/>
              </a:rPr>
              <a:t>	</a:t>
            </a:r>
            <a:r>
              <a:rPr b="0" lang="en-US" sz="1600" spc="-1" strike="noStrike">
                <a:solidFill>
                  <a:srgbClr val="000000"/>
                </a:solidFill>
                <a:latin typeface="Arial"/>
                <a:ea typeface="Calibri"/>
              </a:rPr>
              <a:t>(</a:t>
            </a:r>
            <a:r>
              <a:rPr b="0" lang="zh-TW" sz="1600" spc="-1" strike="noStrike">
                <a:solidFill>
                  <a:srgbClr val="000000"/>
                </a:solidFill>
                <a:latin typeface="Arial"/>
                <a:ea typeface="Calibri"/>
              </a:rPr>
              <a:t>出題：</a:t>
            </a:r>
            <a:r>
              <a:rPr b="0" lang="en-US" sz="1600" spc="-1" strike="noStrike">
                <a:solidFill>
                  <a:srgbClr val="000000"/>
                </a:solidFill>
                <a:latin typeface="Arial"/>
                <a:ea typeface="Calibri"/>
              </a:rPr>
              <a:t>Mark)</a:t>
            </a:r>
            <a:endParaRPr b="0" lang="en-US" sz="1600" spc="-1" strike="noStrike">
              <a:solidFill>
                <a:srgbClr val="000000"/>
              </a:solidFill>
              <a:latin typeface="Arial"/>
            </a:endParaRPr>
          </a:p>
        </p:txBody>
      </p:sp>
      <p:sp>
        <p:nvSpPr>
          <p:cNvPr id="346" name="CustomShape 3"/>
          <p:cNvSpPr/>
          <p:nvPr/>
        </p:nvSpPr>
        <p:spPr>
          <a:xfrm>
            <a:off x="0" y="649080"/>
            <a:ext cx="8780040" cy="1125000"/>
          </a:xfrm>
          <a:prstGeom prst="rect">
            <a:avLst/>
          </a:prstGeom>
          <a:noFill/>
          <a:ln>
            <a:noFill/>
          </a:ln>
        </p:spPr>
        <p:style>
          <a:lnRef idx="0"/>
          <a:fillRef idx="0"/>
          <a:effectRef idx="0"/>
          <a:fontRef idx="minor"/>
        </p:style>
        <p:txBody>
          <a:bodyPr lIns="68400" rIns="68400" tIns="34200" bIns="34200">
            <a:noAutofit/>
          </a:bodyPr>
          <a:p>
            <a:pPr marL="357120" indent="-356760">
              <a:lnSpc>
                <a:spcPct val="100000"/>
              </a:lnSpc>
              <a:buClr>
                <a:srgbClr val="000000"/>
              </a:buClr>
              <a:buFont typeface="Noto Sans Symbols"/>
              <a:buChar char="❑"/>
            </a:pPr>
            <a:r>
              <a:rPr b="0" lang="en-US" sz="2000" spc="-1" strike="noStrike">
                <a:solidFill>
                  <a:srgbClr val="000000"/>
                </a:solidFill>
                <a:latin typeface="Arial"/>
                <a:ea typeface="Arial"/>
              </a:rPr>
              <a:t>Given: Images of school badge</a:t>
            </a:r>
            <a:endParaRPr b="0" lang="en-US" sz="2000" spc="-1" strike="noStrike">
              <a:latin typeface="Arial"/>
            </a:endParaRPr>
          </a:p>
          <a:p>
            <a:pPr marL="357120" indent="-356760">
              <a:lnSpc>
                <a:spcPct val="100000"/>
              </a:lnSpc>
              <a:buClr>
                <a:srgbClr val="000000"/>
              </a:buClr>
              <a:buFont typeface="Noto Sans Symbols"/>
              <a:buChar char="❑"/>
            </a:pPr>
            <a:r>
              <a:rPr b="0" lang="en-US" sz="2000" spc="-1" strike="noStrike">
                <a:solidFill>
                  <a:srgbClr val="000000"/>
                </a:solidFill>
                <a:latin typeface="Arial"/>
                <a:ea typeface="Arial"/>
              </a:rPr>
              <a:t>Q2: Computing the </a:t>
            </a:r>
            <a:r>
              <a:rPr b="0" lang="en-US" sz="2000" spc="-1" strike="noStrike">
                <a:solidFill>
                  <a:srgbClr val="ff0000"/>
                </a:solidFill>
                <a:latin typeface="Arial"/>
                <a:ea typeface="Arial"/>
              </a:rPr>
              <a:t>reconstruction error (RE) </a:t>
            </a:r>
            <a:r>
              <a:rPr b="0" lang="en-US" sz="2000" spc="-1" strike="noStrike">
                <a:solidFill>
                  <a:srgbClr val="000000"/>
                </a:solidFill>
                <a:latin typeface="Arial"/>
                <a:ea typeface="Arial"/>
              </a:rPr>
              <a:t>for each school badge, and click button “4.2 Compute the reconstruction error” and print out on the console.</a:t>
            </a:r>
            <a:endParaRPr b="0" lang="en-US" sz="2000" spc="-1" strike="noStrike">
              <a:latin typeface="Arial"/>
            </a:endParaRPr>
          </a:p>
          <a:p>
            <a:pPr marL="357120" indent="-356760">
              <a:lnSpc>
                <a:spcPct val="100000"/>
              </a:lnSpc>
              <a:buClr>
                <a:srgbClr val="000000"/>
              </a:buClr>
              <a:buFont typeface="Noto Sans Symbols"/>
              <a:buChar char="❑"/>
            </a:pPr>
            <a:r>
              <a:rPr b="0" lang="en-US" sz="2000" spc="-1" strike="noStrike">
                <a:solidFill>
                  <a:srgbClr val="000000"/>
                </a:solidFill>
                <a:latin typeface="Arial"/>
                <a:ea typeface="Arial"/>
              </a:rPr>
              <a:t>EX: </a:t>
            </a:r>
            <a:br/>
            <a:br/>
            <a:r>
              <a:rPr b="0" lang="en-US" sz="2000" spc="-1" strike="noStrike">
                <a:solidFill>
                  <a:srgbClr val="000000"/>
                </a:solidFill>
                <a:latin typeface="Arial"/>
                <a:ea typeface="Arial"/>
              </a:rPr>
              <a:t>Using the reference formula as shown below:</a:t>
            </a:r>
            <a:br/>
            <a:br/>
            <a:br/>
            <a:r>
              <a:rPr b="0" lang="en-US" sz="2000" spc="-1" strike="noStrike">
                <a:solidFill>
                  <a:srgbClr val="000000"/>
                </a:solidFill>
                <a:latin typeface="Arial"/>
              </a:rPr>
              <a:t> </a:t>
            </a:r>
            <a:endParaRPr b="0" lang="en-US" sz="2000" spc="-1" strike="noStrike">
              <a:latin typeface="Arial"/>
            </a:endParaRPr>
          </a:p>
          <a:p>
            <a:pPr marL="357120" indent="-356760">
              <a:lnSpc>
                <a:spcPct val="100000"/>
              </a:lnSpc>
              <a:buClr>
                <a:srgbClr val="000000"/>
              </a:buClr>
              <a:buFont typeface="Noto Sans Symbols"/>
              <a:buChar char="❑"/>
            </a:pPr>
            <a:r>
              <a:rPr b="0" lang="en-US" sz="2000" spc="-1" strike="noStrike">
                <a:solidFill>
                  <a:srgbClr val="000000"/>
                </a:solidFill>
                <a:latin typeface="Arial"/>
                <a:ea typeface="Arial"/>
              </a:rPr>
              <a:t>Hint: </a:t>
            </a:r>
            <a:br/>
            <a:r>
              <a:rPr b="0" lang="en-US" sz="2000" spc="-1" strike="noStrike">
                <a:solidFill>
                  <a:srgbClr val="000000"/>
                </a:solidFill>
                <a:latin typeface="Arial"/>
                <a:ea typeface="Arial"/>
              </a:rPr>
              <a:t> is the modified result after the reconstruction </a:t>
            </a:r>
            <a:br/>
            <a:r>
              <a:rPr b="0" lang="en-US" sz="2000" spc="-1" strike="noStrike">
                <a:solidFill>
                  <a:srgbClr val="000000"/>
                </a:solidFill>
                <a:latin typeface="Arial"/>
                <a:ea typeface="Arial"/>
              </a:rPr>
              <a:t>(which is )</a:t>
            </a:r>
            <a:br/>
            <a:r>
              <a:rPr b="0" lang="en-US" sz="2000" spc="-1" strike="noStrike">
                <a:solidFill>
                  <a:srgbClr val="000000"/>
                </a:solidFill>
                <a:latin typeface="Arial"/>
                <a:ea typeface="Arial"/>
              </a:rPr>
              <a:t>You should do post processing such as normalization to make the gray value fall in the range [0, 255]</a:t>
            </a:r>
            <a:br/>
            <a:br/>
            <a:br/>
            <a:br/>
            <a:br/>
            <a:br/>
            <a:r>
              <a:rPr b="0" lang="en-US" sz="2000" spc="-1" strike="noStrike">
                <a:solidFill>
                  <a:srgbClr val="000000"/>
                </a:solidFill>
                <a:latin typeface="Arial"/>
              </a:rPr>
              <a:t> </a:t>
            </a:r>
            <a:endParaRPr b="0" lang="en-US" sz="2000" spc="-1" strike="noStrike">
              <a:latin typeface="Arial"/>
            </a:endParaRPr>
          </a:p>
        </p:txBody>
      </p:sp>
      <p:pic>
        <p:nvPicPr>
          <p:cNvPr id="347" name="圖片 2" descr=""/>
          <p:cNvPicPr/>
          <p:nvPr/>
        </p:nvPicPr>
        <p:blipFill>
          <a:blip r:embed="rId1"/>
          <a:stretch/>
        </p:blipFill>
        <p:spPr>
          <a:xfrm>
            <a:off x="0" y="2230560"/>
            <a:ext cx="9143640" cy="2887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68040" y="2520"/>
            <a:ext cx="9279360" cy="455760"/>
          </a:xfrm>
          <a:prstGeom prst="rect">
            <a:avLst/>
          </a:prstGeom>
          <a:noFill/>
          <a:ln>
            <a:noFill/>
          </a:ln>
        </p:spPr>
        <p:style>
          <a:lnRef idx="0"/>
          <a:fillRef idx="0"/>
          <a:effectRef idx="0"/>
          <a:fontRef idx="minor"/>
        </p:style>
        <p:txBody>
          <a:bodyPr lIns="68400" rIns="68400" tIns="34200" bIns="34200" anchor="ctr">
            <a:noAutofit/>
          </a:bodyPr>
          <a:p>
            <a:pPr marL="1949040" indent="-1948680">
              <a:lnSpc>
                <a:spcPct val="90000"/>
              </a:lnSpc>
              <a:tabLst>
                <a:tab algn="l" pos="0"/>
              </a:tabLst>
            </a:pPr>
            <a:r>
              <a:rPr b="1" lang="en-US" sz="2800" spc="-1" strike="noStrike">
                <a:solidFill>
                  <a:srgbClr val="000000"/>
                </a:solidFill>
                <a:latin typeface="Calibri"/>
                <a:ea typeface="Calibri"/>
              </a:rPr>
              <a:t>5.0 (20%)Dogs and Cats classification Using ResNet50 </a:t>
            </a:r>
            <a:r>
              <a:rPr b="0" lang="en-US" sz="2000" spc="-1" strike="noStrike">
                <a:solidFill>
                  <a:srgbClr val="000000"/>
                </a:solidFill>
                <a:latin typeface="Calibri"/>
                <a:ea typeface="Calibri"/>
              </a:rPr>
              <a:t>(</a:t>
            </a:r>
            <a:r>
              <a:rPr b="0" lang="zh-CN" sz="2000" spc="-1" strike="noStrike">
                <a:solidFill>
                  <a:srgbClr val="000000"/>
                </a:solidFill>
                <a:latin typeface="Calibri"/>
                <a:ea typeface="Calibri"/>
              </a:rPr>
              <a:t>出題：</a:t>
            </a:r>
            <a:r>
              <a:rPr b="0" lang="en-US" sz="2000" spc="-1" strike="noStrike">
                <a:solidFill>
                  <a:srgbClr val="000000"/>
                </a:solidFill>
                <a:latin typeface="Calibri"/>
                <a:ea typeface="Calibri"/>
              </a:rPr>
              <a:t>Bill)</a:t>
            </a:r>
            <a:endParaRPr b="0" lang="en-US" sz="2000" spc="-1" strike="noStrike">
              <a:latin typeface="Arial"/>
            </a:endParaRPr>
          </a:p>
        </p:txBody>
      </p:sp>
      <p:sp>
        <p:nvSpPr>
          <p:cNvPr id="349" name="CustomShape 2"/>
          <p:cNvSpPr/>
          <p:nvPr/>
        </p:nvSpPr>
        <p:spPr>
          <a:xfrm>
            <a:off x="95400" y="826560"/>
            <a:ext cx="7188480" cy="4565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1) Dataset introduction:</a:t>
            </a:r>
            <a:endParaRPr b="0" lang="en-US" sz="1400" spc="-1" strike="noStrike">
              <a:latin typeface="Arial"/>
            </a:endParaRPr>
          </a:p>
          <a:p>
            <a:pPr marL="700200" indent="-342720">
              <a:lnSpc>
                <a:spcPct val="100000"/>
              </a:lnSpc>
              <a:buClr>
                <a:srgbClr val="000000"/>
              </a:buClr>
              <a:buFont typeface="StarSymbol"/>
              <a:buAutoNum type="arabicParenR"/>
            </a:pPr>
            <a:r>
              <a:rPr b="0" lang="en-US" sz="1400" spc="-1" strike="noStrike">
                <a:solidFill>
                  <a:srgbClr val="000000"/>
                </a:solidFill>
                <a:latin typeface="Arial"/>
                <a:ea typeface="Arial"/>
              </a:rPr>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endParaRPr b="0" lang="en-US" sz="1400" spc="-1" strike="noStrike">
              <a:latin typeface="Arial"/>
            </a:endParaRPr>
          </a:p>
          <a:p>
            <a:pPr>
              <a:lnSpc>
                <a:spcPct val="100000"/>
              </a:lnSpc>
            </a:pPr>
            <a:endParaRPr b="0" lang="en-US" sz="1400" spc="-1" strike="noStrike">
              <a:latin typeface="Arial"/>
            </a:endParaRPr>
          </a:p>
          <a:p>
            <a:pPr marL="719280" indent="-361440">
              <a:lnSpc>
                <a:spcPct val="100000"/>
              </a:lnSpc>
              <a:tabLst>
                <a:tab algn="l" pos="0"/>
              </a:tabLst>
            </a:pPr>
            <a:r>
              <a:rPr b="0" lang="en-US" sz="1400" spc="-1" strike="noStrike">
                <a:solidFill>
                  <a:srgbClr val="000000"/>
                </a:solidFill>
                <a:latin typeface="Arial"/>
                <a:ea typeface="Arial"/>
              </a:rPr>
              <a:t>(2) The dataset includes 12501 photos of cats and 12501 photos of dogs. You need to download them in Reference below(R2), and split the training set, validation set and test set by yourself.</a:t>
            </a:r>
            <a:endParaRPr b="0" lang="en-US" sz="1400" spc="-1" strike="noStrike">
              <a:latin typeface="Arial"/>
            </a:endParaRPr>
          </a:p>
          <a:p>
            <a:pPr marL="719280" indent="-361440">
              <a:lnSpc>
                <a:spcPct val="100000"/>
              </a:lnSpc>
              <a:tabLst>
                <a:tab algn="l" pos="0"/>
              </a:tabLst>
            </a:pPr>
            <a:endParaRPr b="0" lang="en-US" sz="1400" spc="-1" strike="noStrike">
              <a:latin typeface="Arial"/>
            </a:endParaRPr>
          </a:p>
          <a:p>
            <a:pPr marL="719280" indent="-361440">
              <a:lnSpc>
                <a:spcPct val="100000"/>
              </a:lnSpc>
              <a:tabLst>
                <a:tab algn="l" pos="0"/>
              </a:tabLst>
            </a:pPr>
            <a:r>
              <a:rPr b="0" lang="en-US" sz="1400" spc="-1" strike="noStrike">
                <a:solidFill>
                  <a:srgbClr val="000000"/>
                </a:solidFill>
                <a:latin typeface="Arial"/>
                <a:ea typeface="Arial"/>
              </a:rPr>
              <a:t>2) Objective:</a:t>
            </a:r>
            <a:endParaRPr b="0" lang="en-US" sz="1400" spc="-1" strike="noStrike">
              <a:latin typeface="Arial"/>
            </a:endParaRPr>
          </a:p>
          <a:p>
            <a:pPr marL="625320" indent="-267840">
              <a:lnSpc>
                <a:spcPct val="100000"/>
              </a:lnSpc>
              <a:buClr>
                <a:srgbClr val="000000"/>
              </a:buClr>
              <a:buFont typeface="Arial"/>
              <a:buChar char="•"/>
              <a:tabLst>
                <a:tab algn="l" pos="0"/>
              </a:tabLst>
            </a:pPr>
            <a:r>
              <a:rPr b="0" lang="en-US" sz="1400" spc="-1" strike="noStrike">
                <a:solidFill>
                  <a:srgbClr val="000000"/>
                </a:solidFill>
                <a:latin typeface="Arial"/>
                <a:ea typeface="Arial"/>
              </a:rPr>
              <a:t>You need to use python to write the ResNet network </a:t>
            </a:r>
            <a:endParaRPr b="0" lang="en-US" sz="1400" spc="-1" strike="noStrike">
              <a:latin typeface="Arial"/>
            </a:endParaRPr>
          </a:p>
          <a:p>
            <a:pPr marL="625320">
              <a:lnSpc>
                <a:spcPct val="100000"/>
              </a:lnSpc>
              <a:tabLst>
                <a:tab algn="l" pos="0"/>
              </a:tabLst>
            </a:pPr>
            <a:r>
              <a:rPr b="0" lang="en-US" sz="1400" spc="-1" strike="noStrike">
                <a:solidFill>
                  <a:srgbClr val="000000"/>
                </a:solidFill>
                <a:latin typeface="Arial"/>
                <a:ea typeface="Arial"/>
              </a:rPr>
              <a:t>and complete the questions on the next few pages.</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Arial"/>
              </a:rPr>
              <a:t>3) Environment Requirement</a:t>
            </a:r>
            <a:endParaRPr b="0" lang="en-US" sz="1400" spc="-1" strike="noStrike">
              <a:latin typeface="Arial"/>
            </a:endParaRPr>
          </a:p>
          <a:p>
            <a:pPr marL="270000">
              <a:lnSpc>
                <a:spcPct val="100000"/>
              </a:lnSpc>
              <a:tabLst>
                <a:tab algn="l" pos="0"/>
              </a:tabLst>
            </a:pPr>
            <a:r>
              <a:rPr b="0" lang="en-US" sz="1400" spc="-1" strike="noStrike">
                <a:solidFill>
                  <a:srgbClr val="000000"/>
                </a:solidFill>
                <a:latin typeface="Arial"/>
                <a:ea typeface="Arial"/>
              </a:rPr>
              <a:t>(1) Python 3.6</a:t>
            </a:r>
            <a:endParaRPr b="0" lang="en-US" sz="1400" spc="-1" strike="noStrike">
              <a:latin typeface="Arial"/>
            </a:endParaRPr>
          </a:p>
          <a:p>
            <a:pPr marL="270000">
              <a:lnSpc>
                <a:spcPct val="100000"/>
              </a:lnSpc>
              <a:tabLst>
                <a:tab algn="l" pos="0"/>
              </a:tabLst>
            </a:pPr>
            <a:r>
              <a:rPr b="0" lang="en-US" sz="1400" spc="-1" strike="noStrike">
                <a:solidFill>
                  <a:srgbClr val="000000"/>
                </a:solidFill>
                <a:latin typeface="Arial"/>
                <a:ea typeface="Arial"/>
              </a:rPr>
              <a:t>(2) Tensorflow 1.14</a:t>
            </a:r>
            <a:endParaRPr b="0" lang="en-US" sz="1400" spc="-1" strike="noStrike">
              <a:latin typeface="Arial"/>
            </a:endParaRPr>
          </a:p>
          <a:p>
            <a:pPr marL="536400" indent="-266400">
              <a:lnSpc>
                <a:spcPct val="100000"/>
              </a:lnSpc>
              <a:tabLst>
                <a:tab algn="l" pos="0"/>
              </a:tabLst>
            </a:pPr>
            <a:r>
              <a:rPr b="0" lang="en-US" sz="1400" spc="-1" strike="noStrike">
                <a:solidFill>
                  <a:srgbClr val="000000"/>
                </a:solidFill>
                <a:latin typeface="Arial"/>
                <a:ea typeface="Arial"/>
              </a:rPr>
              <a:t>(3) Opencv-contrib-python 4.1.1</a:t>
            </a:r>
            <a:br/>
            <a:r>
              <a:rPr b="0" lang="en-US" sz="1400" spc="-1" strike="noStrike">
                <a:solidFill>
                  <a:srgbClr val="000000"/>
                </a:solidFill>
                <a:latin typeface="Arial"/>
                <a:ea typeface="Arial"/>
              </a:rPr>
              <a:t>(for image show and write)</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350" name="CustomShape 3"/>
          <p:cNvSpPr/>
          <p:nvPr/>
        </p:nvSpPr>
        <p:spPr>
          <a:xfrm>
            <a:off x="79560" y="6088680"/>
            <a:ext cx="8178480" cy="851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alibri"/>
                <a:ea typeface="Arial"/>
              </a:rPr>
              <a:t>R. Reference</a:t>
            </a:r>
            <a:endParaRPr b="0" lang="en-US" sz="1600" spc="-1" strike="noStrike">
              <a:latin typeface="Arial"/>
            </a:endParaRPr>
          </a:p>
          <a:p>
            <a:pPr marL="270000">
              <a:lnSpc>
                <a:spcPct val="100000"/>
              </a:lnSpc>
            </a:pPr>
            <a:r>
              <a:rPr b="0" lang="en-US" sz="1400" spc="-1" strike="noStrike" u="sng">
                <a:solidFill>
                  <a:srgbClr val="0563c1"/>
                </a:solidFill>
                <a:uFillTx/>
                <a:latin typeface="Calibri"/>
                <a:ea typeface="Arial"/>
                <a:hlinkClick r:id="rId1"/>
              </a:rPr>
              <a:t>R1)</a:t>
            </a:r>
            <a:r>
              <a:rPr b="0" lang="en-US" sz="1400" spc="-1" strike="noStrike" u="sng">
                <a:solidFill>
                  <a:srgbClr val="0563c1"/>
                </a:solidFill>
                <a:uFillTx/>
                <a:latin typeface="Arial"/>
                <a:ea typeface="Arial"/>
                <a:hlinkClick r:id="rId2"/>
              </a:rPr>
              <a:t> Deep Residual Learning for Image Recognition</a:t>
            </a:r>
            <a:endParaRPr b="0" lang="en-US" sz="1400" spc="-1" strike="noStrike">
              <a:latin typeface="Arial"/>
            </a:endParaRPr>
          </a:p>
          <a:p>
            <a:pPr marL="270000">
              <a:lnSpc>
                <a:spcPct val="100000"/>
              </a:lnSpc>
            </a:pPr>
            <a:r>
              <a:rPr b="0" lang="en-US" sz="1400" spc="-1" strike="noStrike" u="sng">
                <a:solidFill>
                  <a:srgbClr val="0563c1"/>
                </a:solidFill>
                <a:uFillTx/>
                <a:latin typeface="Calibri"/>
                <a:ea typeface="Arial"/>
                <a:hlinkClick r:id="rId3"/>
              </a:rPr>
              <a:t>R2)</a:t>
            </a:r>
            <a:r>
              <a:rPr b="0" lang="en-US" sz="1400" spc="-1" strike="noStrike" u="sng">
                <a:solidFill>
                  <a:srgbClr val="0563c1"/>
                </a:solidFill>
                <a:uFillTx/>
                <a:latin typeface="Arial"/>
                <a:ea typeface="Arial"/>
                <a:hlinkClick r:id="rId4"/>
              </a:rPr>
              <a:t> https://www.microsoft.com/en-us/download/details.aspx?id=54765</a:t>
            </a:r>
            <a:r>
              <a:rPr b="0" lang="en-US" sz="1400" spc="-1" strike="noStrike">
                <a:solidFill>
                  <a:srgbClr val="000000"/>
                </a:solidFill>
                <a:latin typeface="Arial"/>
                <a:ea typeface="Arial"/>
              </a:rPr>
              <a:t> </a:t>
            </a:r>
            <a:r>
              <a:rPr b="0" lang="en-US" sz="1200" spc="-1" strike="noStrike">
                <a:solidFill>
                  <a:srgbClr val="000000"/>
                </a:solidFill>
                <a:latin typeface="Arial"/>
                <a:ea typeface="Arial"/>
              </a:rPr>
              <a:t>(ASIRRA)</a:t>
            </a:r>
            <a:endParaRPr b="0" lang="en-US" sz="1200" spc="-1" strike="noStrike">
              <a:latin typeface="Arial"/>
            </a:endParaRPr>
          </a:p>
        </p:txBody>
      </p:sp>
      <p:sp>
        <p:nvSpPr>
          <p:cNvPr id="351" name="CustomShape 4"/>
          <p:cNvSpPr/>
          <p:nvPr/>
        </p:nvSpPr>
        <p:spPr>
          <a:xfrm>
            <a:off x="6785280" y="6596280"/>
            <a:ext cx="245160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100" spc="-1" strike="noStrike">
                <a:solidFill>
                  <a:srgbClr val="000000"/>
                </a:solidFill>
                <a:latin typeface="Arial"/>
                <a:ea typeface="Arial"/>
              </a:rPr>
              <a:t>Fig.</a:t>
            </a:r>
            <a:r>
              <a:rPr b="0" i="1" lang="en-US" sz="1100" spc="-1" strike="noStrike">
                <a:solidFill>
                  <a:srgbClr val="000000"/>
                </a:solidFill>
                <a:latin typeface="Arial"/>
                <a:ea typeface="Arial"/>
              </a:rPr>
              <a:t> ResNet50</a:t>
            </a:r>
            <a:r>
              <a:rPr b="0" i="1" lang="en-US" sz="1100" spc="-1" strike="noStrike">
                <a:solidFill>
                  <a:srgbClr val="000000"/>
                </a:solidFill>
                <a:latin typeface="Arial"/>
                <a:ea typeface="Arial"/>
              </a:rPr>
              <a:t>'s Schematic Diagram</a:t>
            </a:r>
            <a:endParaRPr b="0" lang="en-US" sz="1100" spc="-1" strike="noStrike">
              <a:latin typeface="Arial"/>
            </a:endParaRPr>
          </a:p>
        </p:txBody>
      </p:sp>
      <p:pic>
        <p:nvPicPr>
          <p:cNvPr id="352" name="圖片 2" descr=""/>
          <p:cNvPicPr/>
          <p:nvPr/>
        </p:nvPicPr>
        <p:blipFill>
          <a:blip r:embed="rId5"/>
          <a:srcRect l="28731" t="19952" r="-1" b="22723"/>
          <a:stretch/>
        </p:blipFill>
        <p:spPr>
          <a:xfrm rot="5400000">
            <a:off x="5148720" y="3039840"/>
            <a:ext cx="5655960" cy="1517760"/>
          </a:xfrm>
          <a:prstGeom prst="rect">
            <a:avLst/>
          </a:prstGeom>
          <a:ln>
            <a:noFill/>
          </a:ln>
        </p:spPr>
      </p:pic>
      <p:pic>
        <p:nvPicPr>
          <p:cNvPr id="353" name="圖片 1" descr=""/>
          <p:cNvPicPr/>
          <p:nvPr/>
        </p:nvPicPr>
        <p:blipFill>
          <a:blip r:embed="rId6"/>
          <a:stretch/>
        </p:blipFill>
        <p:spPr>
          <a:xfrm>
            <a:off x="2983320" y="4107240"/>
            <a:ext cx="4250160" cy="1829880"/>
          </a:xfrm>
          <a:prstGeom prst="rect">
            <a:avLst/>
          </a:prstGeom>
          <a:ln>
            <a:noFill/>
          </a:ln>
        </p:spPr>
      </p:pic>
      <p:sp>
        <p:nvSpPr>
          <p:cNvPr id="354" name="CustomShape 5"/>
          <p:cNvSpPr/>
          <p:nvPr/>
        </p:nvSpPr>
        <p:spPr>
          <a:xfrm>
            <a:off x="4044960" y="5907600"/>
            <a:ext cx="237096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100" spc="-1" strike="noStrike">
                <a:solidFill>
                  <a:srgbClr val="000000"/>
                </a:solidFill>
                <a:latin typeface="Arial"/>
                <a:ea typeface="Arial"/>
              </a:rPr>
              <a:t>Fig.</a:t>
            </a:r>
            <a:r>
              <a:rPr b="0" i="1" lang="en-US" sz="1100" spc="-1" strike="noStrike">
                <a:solidFill>
                  <a:srgbClr val="000000"/>
                </a:solidFill>
                <a:latin typeface="Arial"/>
                <a:ea typeface="Arial"/>
              </a:rPr>
              <a:t> ResNet</a:t>
            </a:r>
            <a:r>
              <a:rPr b="0" i="1" lang="en-US" sz="1100" spc="-1" strike="noStrike">
                <a:solidFill>
                  <a:srgbClr val="000000"/>
                </a:solidFill>
                <a:latin typeface="Arial"/>
                <a:ea typeface="Arial"/>
              </a:rPr>
              <a:t>’s Network Architecture</a:t>
            </a:r>
            <a:endParaRPr b="0" lang="en-US" sz="1100" spc="-1" strike="noStrike">
              <a:latin typeface="Arial"/>
            </a:endParaRPr>
          </a:p>
        </p:txBody>
      </p:sp>
      <p:sp>
        <p:nvSpPr>
          <p:cNvPr id="355" name="CustomShape 6"/>
          <p:cNvSpPr/>
          <p:nvPr/>
        </p:nvSpPr>
        <p:spPr>
          <a:xfrm>
            <a:off x="5076000" y="4100400"/>
            <a:ext cx="718920" cy="1860840"/>
          </a:xfrm>
          <a:prstGeom prst="rect">
            <a:avLst/>
          </a:prstGeom>
          <a:noFill/>
          <a:ln w="28440">
            <a:solidFill>
              <a:srgbClr val="ff0000"/>
            </a:solidFill>
            <a:prstDash val="sysDot"/>
            <a:round/>
          </a:ln>
        </p:spPr>
        <p:style>
          <a:lnRef idx="2">
            <a:schemeClr val="accent2"/>
          </a:lnRef>
          <a:fillRef idx="1">
            <a:schemeClr val="lt1"/>
          </a:fillRef>
          <a:effectRef idx="0">
            <a:schemeClr val="accent2"/>
          </a:effectRef>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287640" y="2201760"/>
            <a:ext cx="4799160" cy="1186560"/>
          </a:xfrm>
          <a:prstGeom prst="rect">
            <a:avLst/>
          </a:prstGeom>
          <a:noFill/>
          <a:ln>
            <a:noFill/>
          </a:ln>
        </p:spPr>
        <p:style>
          <a:lnRef idx="0"/>
          <a:fillRef idx="0"/>
          <a:effectRef idx="0"/>
          <a:fontRef idx="minor"/>
        </p:style>
        <p:txBody>
          <a:bodyPr>
            <a:noAutofit/>
          </a:bodyPr>
          <a:p>
            <a:pPr marL="444600" indent="-444240">
              <a:lnSpc>
                <a:spcPct val="100000"/>
              </a:lnSpc>
              <a:tabLst>
                <a:tab algn="l" pos="0"/>
              </a:tabLst>
            </a:pPr>
            <a:r>
              <a:rPr b="0" lang="en-US" sz="1600" spc="-1" strike="noStrike">
                <a:solidFill>
                  <a:srgbClr val="000000"/>
                </a:solidFill>
                <a:latin typeface="Arial"/>
              </a:rPr>
              <a:t>5.2</a:t>
            </a:r>
            <a:r>
              <a:rPr b="0" lang="en-US" sz="1600" spc="-1" strike="noStrike">
                <a:solidFill>
                  <a:srgbClr val="000000"/>
                </a:solidFill>
                <a:latin typeface="Arial"/>
              </a:rPr>
              <a:t>	</a:t>
            </a:r>
            <a:r>
              <a:rPr b="0" lang="en-US" sz="1600" spc="-1" strike="noStrike">
                <a:solidFill>
                  <a:srgbClr val="000000"/>
                </a:solidFill>
                <a:latin typeface="Arial"/>
              </a:rPr>
              <a:t>Training at home and use TensorBoard to monitor, Save the final </a:t>
            </a:r>
            <a:r>
              <a:rPr b="1" lang="en-US" sz="1600" spc="-1" strike="noStrike">
                <a:solidFill>
                  <a:srgbClr val="000000"/>
                </a:solidFill>
                <a:latin typeface="Arial"/>
              </a:rPr>
              <a:t>screenshot of TensorBoard</a:t>
            </a:r>
            <a:r>
              <a:rPr b="0" lang="en-US" sz="1600" spc="-1" strike="noStrike">
                <a:solidFill>
                  <a:srgbClr val="000000"/>
                </a:solidFill>
                <a:latin typeface="Arial"/>
              </a:rPr>
              <a:t> (</a:t>
            </a:r>
            <a:r>
              <a:rPr b="1" lang="en-US" sz="1600" spc="-1" strike="noStrike">
                <a:solidFill>
                  <a:srgbClr val="000000"/>
                </a:solidFill>
                <a:latin typeface="Arial"/>
              </a:rPr>
              <a:t>5%</a:t>
            </a:r>
            <a:r>
              <a:rPr b="0" lang="en-US" sz="1600" spc="-1" strike="noStrike">
                <a:solidFill>
                  <a:srgbClr val="000000"/>
                </a:solidFill>
                <a:latin typeface="Arial"/>
              </a:rPr>
              <a:t>, Use other tools can get 3%).</a:t>
            </a: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p:txBody>
      </p:sp>
      <p:pic>
        <p:nvPicPr>
          <p:cNvPr id="357" name="圖片 1" descr=""/>
          <p:cNvPicPr/>
          <p:nvPr/>
        </p:nvPicPr>
        <p:blipFill>
          <a:blip r:embed="rId1"/>
          <a:srcRect l="0" t="0" r="46560" b="0"/>
          <a:stretch/>
        </p:blipFill>
        <p:spPr>
          <a:xfrm>
            <a:off x="5217480" y="2187720"/>
            <a:ext cx="3407400" cy="1258200"/>
          </a:xfrm>
          <a:prstGeom prst="rect">
            <a:avLst/>
          </a:prstGeom>
          <a:ln>
            <a:noFill/>
          </a:ln>
        </p:spPr>
      </p:pic>
      <p:sp>
        <p:nvSpPr>
          <p:cNvPr id="358" name="CustomShape 2"/>
          <p:cNvSpPr/>
          <p:nvPr/>
        </p:nvSpPr>
        <p:spPr>
          <a:xfrm>
            <a:off x="5180760" y="3501360"/>
            <a:ext cx="364896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n-US" sz="1400" spc="-1" strike="noStrike">
                <a:solidFill>
                  <a:srgbClr val="000000"/>
                </a:solidFill>
                <a:latin typeface="Arial"/>
                <a:ea typeface="Arial"/>
              </a:rPr>
              <a:t>Fig.</a:t>
            </a:r>
            <a:r>
              <a:rPr b="0" i="1" lang="en-US" sz="1400" spc="-1" strike="noStrike">
                <a:solidFill>
                  <a:srgbClr val="000000"/>
                </a:solidFill>
                <a:latin typeface="Arial"/>
                <a:ea typeface="Arial"/>
              </a:rPr>
              <a:t> </a:t>
            </a:r>
            <a:r>
              <a:rPr b="0" i="1" lang="en-US" sz="1400" spc="-1" strike="noStrike">
                <a:solidFill>
                  <a:srgbClr val="000000"/>
                </a:solidFill>
                <a:latin typeface="Arial"/>
                <a:ea typeface="Arial"/>
              </a:rPr>
              <a:t>Example of training with TensorBoard</a:t>
            </a:r>
            <a:endParaRPr b="0" lang="en-US" sz="1400" spc="-1" strike="noStrike">
              <a:latin typeface="Arial"/>
            </a:endParaRPr>
          </a:p>
        </p:txBody>
      </p:sp>
      <p:grpSp>
        <p:nvGrpSpPr>
          <p:cNvPr id="359" name="Group 3"/>
          <p:cNvGrpSpPr/>
          <p:nvPr/>
        </p:nvGrpSpPr>
        <p:grpSpPr>
          <a:xfrm>
            <a:off x="263520" y="495360"/>
            <a:ext cx="8232120" cy="1355040"/>
            <a:chOff x="263520" y="495360"/>
            <a:chExt cx="8232120" cy="1355040"/>
          </a:xfrm>
        </p:grpSpPr>
        <p:sp>
          <p:nvSpPr>
            <p:cNvPr id="360" name="CustomShape 4"/>
            <p:cNvSpPr/>
            <p:nvPr/>
          </p:nvSpPr>
          <p:spPr>
            <a:xfrm>
              <a:off x="263520" y="495360"/>
              <a:ext cx="3819240" cy="909720"/>
            </a:xfrm>
            <a:prstGeom prst="rect">
              <a:avLst/>
            </a:prstGeom>
            <a:noFill/>
            <a:ln>
              <a:noFill/>
            </a:ln>
          </p:spPr>
          <p:style>
            <a:lnRef idx="0"/>
            <a:fillRef idx="0"/>
            <a:effectRef idx="0"/>
            <a:fontRef idx="minor"/>
          </p:style>
          <p:txBody>
            <a:bodyPr>
              <a:noAutofit/>
            </a:bodyPr>
            <a:p>
              <a:pPr marL="444600" indent="-444240">
                <a:lnSpc>
                  <a:spcPct val="90000"/>
                </a:lnSpc>
                <a:spcBef>
                  <a:spcPts val="1001"/>
                </a:spcBef>
                <a:tabLst>
                  <a:tab algn="l" pos="0"/>
                </a:tabLst>
              </a:pPr>
              <a:r>
                <a:rPr b="0" lang="en-US" sz="1600" spc="-1" strike="noStrike">
                  <a:solidFill>
                    <a:srgbClr val="000000"/>
                  </a:solidFill>
                  <a:latin typeface="Arial"/>
                </a:rPr>
                <a:t>5.1</a:t>
              </a:r>
              <a:r>
                <a:rPr b="0" lang="en-US" sz="1600" spc="-1" strike="noStrike">
                  <a:solidFill>
                    <a:srgbClr val="000000"/>
                  </a:solidFill>
                  <a:latin typeface="Arial"/>
                </a:rPr>
                <a:t>	</a:t>
              </a:r>
              <a:r>
                <a:rPr b="0" lang="en-US" sz="1600" spc="-1" strike="noStrike">
                  <a:solidFill>
                    <a:srgbClr val="000000"/>
                  </a:solidFill>
                  <a:latin typeface="Arial"/>
                </a:rPr>
                <a:t>Training by your computer </a:t>
              </a:r>
              <a:r>
                <a:rPr b="1" lang="en-US" sz="1600" spc="-1" strike="noStrike">
                  <a:solidFill>
                    <a:srgbClr val="000000"/>
                  </a:solidFill>
                  <a:latin typeface="Arial"/>
                </a:rPr>
                <a:t>at least 5 epochs</a:t>
              </a:r>
              <a:r>
                <a:rPr b="0" lang="en-US" sz="1600" spc="-1" strike="noStrike">
                  <a:solidFill>
                    <a:srgbClr val="000000"/>
                  </a:solidFill>
                  <a:latin typeface="Arial"/>
                </a:rPr>
                <a:t> and show(or upload) your source code of ResNet. </a:t>
              </a:r>
              <a:r>
                <a:rPr b="1" lang="en-US" sz="1600" spc="-1" strike="noStrike">
                  <a:solidFill>
                    <a:srgbClr val="000000"/>
                  </a:solidFill>
                  <a:latin typeface="Arial"/>
                </a:rPr>
                <a:t>(5%)</a:t>
              </a: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a:p>
              <a:pPr marL="444600" indent="-444240">
                <a:lnSpc>
                  <a:spcPct val="90000"/>
                </a:lnSpc>
                <a:spcBef>
                  <a:spcPts val="1001"/>
                </a:spcBef>
                <a:tabLst>
                  <a:tab algn="l" pos="0"/>
                </a:tabLst>
              </a:pPr>
              <a:endParaRPr b="0" lang="en-US" sz="1600" spc="-1" strike="noStrike">
                <a:latin typeface="Arial"/>
              </a:endParaRPr>
            </a:p>
          </p:txBody>
        </p:sp>
        <p:sp>
          <p:nvSpPr>
            <p:cNvPr id="361" name="CustomShape 5"/>
            <p:cNvSpPr/>
            <p:nvPr/>
          </p:nvSpPr>
          <p:spPr>
            <a:xfrm>
              <a:off x="5423760" y="1546920"/>
              <a:ext cx="307188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400" spc="-1" strike="noStrike">
                  <a:solidFill>
                    <a:srgbClr val="000000"/>
                  </a:solidFill>
                  <a:latin typeface="Arial"/>
                  <a:ea typeface="Arial"/>
                </a:rPr>
                <a:t>Fig. </a:t>
              </a:r>
              <a:r>
                <a:rPr b="0" i="1" lang="en-US" sz="1400" spc="-1" strike="noStrike">
                  <a:solidFill>
                    <a:srgbClr val="000000"/>
                  </a:solidFill>
                  <a:latin typeface="Arial"/>
                  <a:ea typeface="Arial"/>
                </a:rPr>
                <a:t>Accuracy display during training</a:t>
              </a:r>
              <a:endParaRPr b="0" lang="en-US" sz="1400" spc="-1" strike="noStrike">
                <a:latin typeface="Arial"/>
              </a:endParaRPr>
            </a:p>
          </p:txBody>
        </p:sp>
      </p:grpSp>
      <p:pic>
        <p:nvPicPr>
          <p:cNvPr id="362" name="圖片 7" descr=""/>
          <p:cNvPicPr/>
          <p:nvPr/>
        </p:nvPicPr>
        <p:blipFill>
          <a:blip r:embed="rId2"/>
          <a:stretch/>
        </p:blipFill>
        <p:spPr>
          <a:xfrm>
            <a:off x="1768320" y="4479120"/>
            <a:ext cx="1559880" cy="1777320"/>
          </a:xfrm>
          <a:prstGeom prst="rect">
            <a:avLst/>
          </a:prstGeom>
          <a:ln>
            <a:noFill/>
          </a:ln>
        </p:spPr>
      </p:pic>
      <p:sp>
        <p:nvSpPr>
          <p:cNvPr id="363" name="CustomShape 6"/>
          <p:cNvSpPr/>
          <p:nvPr/>
        </p:nvSpPr>
        <p:spPr>
          <a:xfrm>
            <a:off x="302040" y="4045680"/>
            <a:ext cx="8059680" cy="638280"/>
          </a:xfrm>
          <a:prstGeom prst="rect">
            <a:avLst/>
          </a:prstGeom>
          <a:noFill/>
          <a:ln>
            <a:noFill/>
          </a:ln>
        </p:spPr>
        <p:style>
          <a:lnRef idx="0"/>
          <a:fillRef idx="0"/>
          <a:effectRef idx="0"/>
          <a:fontRef idx="minor"/>
        </p:style>
        <p:txBody>
          <a:bodyPr lIns="90000" rIns="90000" tIns="45000" bIns="45000">
            <a:spAutoFit/>
          </a:bodyPr>
          <a:p>
            <a:pPr marL="444600" indent="-444240">
              <a:lnSpc>
                <a:spcPct val="100000"/>
              </a:lnSpc>
              <a:tabLst>
                <a:tab algn="l" pos="0"/>
              </a:tabLst>
            </a:pPr>
            <a:r>
              <a:rPr b="0" lang="en-US" sz="1800" spc="-1" strike="noStrike">
                <a:solidFill>
                  <a:srgbClr val="000000"/>
                </a:solidFill>
                <a:latin typeface="Calibri"/>
                <a:ea typeface="Arial"/>
              </a:rPr>
              <a:t>5.3  </a:t>
            </a:r>
            <a:r>
              <a:rPr b="1" lang="en-US" sz="1800" spc="-1" strike="noStrike">
                <a:solidFill>
                  <a:srgbClr val="000000"/>
                </a:solidFill>
                <a:latin typeface="Calibri"/>
                <a:ea typeface="Arial"/>
              </a:rPr>
              <a:t>Randomly select</a:t>
            </a:r>
            <a:r>
              <a:rPr b="0" lang="en-US" sz="1800" spc="-1" strike="noStrike">
                <a:solidFill>
                  <a:srgbClr val="000000"/>
                </a:solidFill>
                <a:latin typeface="Calibri"/>
                <a:ea typeface="Arial"/>
              </a:rPr>
              <a:t> a picture from the test set and mark its category.(</a:t>
            </a:r>
            <a:r>
              <a:rPr b="1" lang="en-US" sz="1800" spc="-1" strike="noStrike">
                <a:solidFill>
                  <a:srgbClr val="000000"/>
                </a:solidFill>
                <a:latin typeface="Calibri"/>
                <a:ea typeface="Arial"/>
              </a:rPr>
              <a:t>5%</a:t>
            </a:r>
            <a:r>
              <a:rPr b="0" lang="en-US" sz="1800" spc="-1" strike="noStrike">
                <a:solidFill>
                  <a:srgbClr val="000000"/>
                </a:solidFill>
                <a:latin typeface="Calibri"/>
                <a:ea typeface="Arial"/>
              </a:rPr>
              <a:t>)</a:t>
            </a:r>
            <a:endParaRPr b="0" lang="en-US" sz="1800" spc="-1" strike="noStrike">
              <a:latin typeface="Arial"/>
            </a:endParaRPr>
          </a:p>
        </p:txBody>
      </p:sp>
      <p:pic>
        <p:nvPicPr>
          <p:cNvPr id="364" name="圖片 12" descr=""/>
          <p:cNvPicPr/>
          <p:nvPr/>
        </p:nvPicPr>
        <p:blipFill>
          <a:blip r:embed="rId3"/>
          <a:srcRect l="37158" t="514" r="34049" b="88341"/>
          <a:stretch/>
        </p:blipFill>
        <p:spPr>
          <a:xfrm>
            <a:off x="4788360" y="4889880"/>
            <a:ext cx="2212920" cy="974880"/>
          </a:xfrm>
          <a:prstGeom prst="rect">
            <a:avLst/>
          </a:prstGeom>
          <a:ln>
            <a:noFill/>
          </a:ln>
        </p:spPr>
      </p:pic>
      <p:sp>
        <p:nvSpPr>
          <p:cNvPr id="365" name="CustomShape 7"/>
          <p:cNvSpPr/>
          <p:nvPr/>
        </p:nvSpPr>
        <p:spPr>
          <a:xfrm>
            <a:off x="2365560" y="4458960"/>
            <a:ext cx="343440" cy="195120"/>
          </a:xfrm>
          <a:prstGeom prst="rect">
            <a:avLst/>
          </a:prstGeom>
          <a:noFill/>
          <a:ln>
            <a:round/>
          </a:ln>
        </p:spPr>
        <p:style>
          <a:lnRef idx="2">
            <a:schemeClr val="accent2"/>
          </a:lnRef>
          <a:fillRef idx="1">
            <a:schemeClr val="lt1"/>
          </a:fillRef>
          <a:effectRef idx="0">
            <a:schemeClr val="accent2"/>
          </a:effectRef>
          <a:fontRef idx="minor"/>
        </p:style>
      </p:sp>
      <p:sp>
        <p:nvSpPr>
          <p:cNvPr id="366" name="CustomShape 8"/>
          <p:cNvSpPr/>
          <p:nvPr/>
        </p:nvSpPr>
        <p:spPr>
          <a:xfrm>
            <a:off x="4794480" y="5104440"/>
            <a:ext cx="2207160" cy="690480"/>
          </a:xfrm>
          <a:prstGeom prst="rect">
            <a:avLst/>
          </a:prstGeom>
          <a:noFill/>
          <a:ln>
            <a:round/>
          </a:ln>
        </p:spPr>
        <p:style>
          <a:lnRef idx="2">
            <a:schemeClr val="accent2"/>
          </a:lnRef>
          <a:fillRef idx="1">
            <a:schemeClr val="lt1"/>
          </a:fillRef>
          <a:effectRef idx="0">
            <a:schemeClr val="accent2"/>
          </a:effectRef>
          <a:fontRef idx="minor"/>
        </p:style>
      </p:sp>
      <p:sp>
        <p:nvSpPr>
          <p:cNvPr id="367" name="Line 9"/>
          <p:cNvSpPr/>
          <p:nvPr/>
        </p:nvSpPr>
        <p:spPr>
          <a:xfrm>
            <a:off x="2734920" y="4474440"/>
            <a:ext cx="4238640" cy="629640"/>
          </a:xfrm>
          <a:prstGeom prst="line">
            <a:avLst/>
          </a:prstGeom>
          <a:ln>
            <a:solidFill>
              <a:srgbClr val="ec792a"/>
            </a:solidFill>
            <a:round/>
          </a:ln>
        </p:spPr>
        <p:style>
          <a:lnRef idx="1">
            <a:schemeClr val="accent2"/>
          </a:lnRef>
          <a:fillRef idx="0">
            <a:schemeClr val="accent2"/>
          </a:fillRef>
          <a:effectRef idx="0">
            <a:schemeClr val="accent2"/>
          </a:effectRef>
          <a:fontRef idx="minor"/>
        </p:style>
      </p:sp>
      <p:sp>
        <p:nvSpPr>
          <p:cNvPr id="368" name="Line 10"/>
          <p:cNvSpPr/>
          <p:nvPr/>
        </p:nvSpPr>
        <p:spPr>
          <a:xfrm>
            <a:off x="2365200" y="4665240"/>
            <a:ext cx="2442240" cy="1162440"/>
          </a:xfrm>
          <a:prstGeom prst="line">
            <a:avLst/>
          </a:prstGeom>
          <a:ln>
            <a:solidFill>
              <a:srgbClr val="ec792a"/>
            </a:solidFill>
            <a:round/>
          </a:ln>
        </p:spPr>
        <p:style>
          <a:lnRef idx="1">
            <a:schemeClr val="accent2"/>
          </a:lnRef>
          <a:fillRef idx="0">
            <a:schemeClr val="accent2"/>
          </a:fillRef>
          <a:effectRef idx="0">
            <a:schemeClr val="accent2"/>
          </a:effectRef>
          <a:fontRef idx="minor"/>
        </p:style>
      </p:sp>
      <p:sp>
        <p:nvSpPr>
          <p:cNvPr id="369" name="CustomShape 11"/>
          <p:cNvSpPr/>
          <p:nvPr/>
        </p:nvSpPr>
        <p:spPr>
          <a:xfrm>
            <a:off x="3150000" y="6204960"/>
            <a:ext cx="293040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400" spc="-1" strike="noStrike">
                <a:solidFill>
                  <a:srgbClr val="000000"/>
                </a:solidFill>
                <a:latin typeface="Arial"/>
                <a:ea typeface="Arial"/>
              </a:rPr>
              <a:t>Fig. </a:t>
            </a:r>
            <a:r>
              <a:rPr b="0" i="1" lang="en-US" sz="1400" spc="-1" strike="noStrike">
                <a:solidFill>
                  <a:srgbClr val="000000"/>
                </a:solidFill>
                <a:latin typeface="Arial"/>
                <a:ea typeface="Arial"/>
              </a:rPr>
              <a:t>Classification display example</a:t>
            </a:r>
            <a:endParaRPr b="0" lang="en-US" sz="1400" spc="-1" strike="noStrike">
              <a:latin typeface="Arial"/>
            </a:endParaRPr>
          </a:p>
        </p:txBody>
      </p:sp>
      <p:pic>
        <p:nvPicPr>
          <p:cNvPr id="370" name="圖片 18" descr=""/>
          <p:cNvPicPr/>
          <p:nvPr/>
        </p:nvPicPr>
        <p:blipFill>
          <a:blip r:embed="rId4"/>
          <a:stretch/>
        </p:blipFill>
        <p:spPr>
          <a:xfrm>
            <a:off x="5003640" y="513720"/>
            <a:ext cx="3749040" cy="9849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7086600" y="6561360"/>
            <a:ext cx="2057040" cy="273600"/>
          </a:xfrm>
          <a:prstGeom prst="rect">
            <a:avLst/>
          </a:prstGeom>
          <a:noFill/>
          <a:ln>
            <a:noFill/>
          </a:ln>
        </p:spPr>
        <p:txBody>
          <a:bodyPr lIns="68400" rIns="68400" tIns="34200" bIns="34200" anchor="ctr">
            <a:noAutofit/>
          </a:bodyPr>
          <a:p>
            <a:pPr algn="r">
              <a:lnSpc>
                <a:spcPct val="100000"/>
              </a:lnSpc>
            </a:pPr>
            <a:fld id="{2FC7F525-0D21-4578-9018-45CA51A0944A}" type="slidenum">
              <a:rPr b="0" lang="en-US" sz="900" spc="-1" strike="noStrike">
                <a:solidFill>
                  <a:srgbClr val="888888"/>
                </a:solidFill>
                <a:latin typeface="Calibri"/>
                <a:ea typeface="Calibri"/>
              </a:rPr>
              <a:t>1</a:t>
            </a:fld>
            <a:endParaRPr b="0" lang="en-US" sz="900" spc="-1" strike="noStrike">
              <a:latin typeface="Times New Roman"/>
            </a:endParaRPr>
          </a:p>
        </p:txBody>
      </p:sp>
      <p:sp>
        <p:nvSpPr>
          <p:cNvPr id="124" name="TextShape 2"/>
          <p:cNvSpPr txBox="1"/>
          <p:nvPr/>
        </p:nvSpPr>
        <p:spPr>
          <a:xfrm>
            <a:off x="73080" y="776160"/>
            <a:ext cx="9070560" cy="5641200"/>
          </a:xfrm>
          <a:prstGeom prst="rect">
            <a:avLst/>
          </a:prstGeom>
          <a:noFill/>
          <a:ln>
            <a:noFill/>
          </a:ln>
        </p:spPr>
        <p:txBody>
          <a:bodyPr tIns="91440" bIns="91440">
            <a:noAutofit/>
          </a:bodyPr>
          <a:p>
            <a:pPr marL="476280" indent="-342720">
              <a:lnSpc>
                <a:spcPct val="90000"/>
              </a:lnSpc>
              <a:spcBef>
                <a:spcPts val="751"/>
              </a:spcBef>
              <a:buClr>
                <a:srgbClr val="000000"/>
              </a:buClr>
              <a:buFont typeface="Wingdings" charset="2"/>
              <a:buChar char=""/>
            </a:pPr>
            <a:r>
              <a:rPr b="0" lang="en-US" sz="2000" spc="-1" strike="noStrike">
                <a:solidFill>
                  <a:srgbClr val="000000"/>
                </a:solidFill>
                <a:latin typeface="Arial"/>
                <a:ea typeface="Calibri"/>
              </a:rPr>
              <a:t>Copying homework is strictly prohibited!! </a:t>
            </a:r>
            <a:r>
              <a:rPr b="0" lang="en-US" sz="2000" spc="-1" strike="noStrike">
                <a:solidFill>
                  <a:srgbClr val="ff0000"/>
                </a:solidFill>
                <a:latin typeface="Arial"/>
                <a:ea typeface="Calibri"/>
              </a:rPr>
              <a:t>Penalty: Grade will be zero for both persons!!</a:t>
            </a:r>
            <a:endParaRPr b="0" lang="en-US" sz="2000" spc="-1" strike="noStrike">
              <a:solidFill>
                <a:srgbClr val="000000"/>
              </a:solidFill>
              <a:latin typeface="Arial"/>
            </a:endParaRPr>
          </a:p>
          <a:p>
            <a:pPr marL="476280" indent="-342720">
              <a:lnSpc>
                <a:spcPct val="90000"/>
              </a:lnSpc>
              <a:spcBef>
                <a:spcPts val="751"/>
              </a:spcBef>
              <a:buClr>
                <a:srgbClr val="000000"/>
              </a:buClr>
              <a:buFont typeface="Wingdings" charset="2"/>
              <a:buChar char=""/>
            </a:pPr>
            <a:r>
              <a:rPr b="0" lang="en-US" sz="2000" spc="-1" strike="noStrike">
                <a:solidFill>
                  <a:srgbClr val="000000"/>
                </a:solidFill>
                <a:latin typeface="Arial"/>
                <a:ea typeface="Calibri"/>
              </a:rPr>
              <a:t>If the code can’t run, you can come to our Lab within one week and show that your programming can work. Otherwise you will get zero!!</a:t>
            </a:r>
            <a:endParaRPr b="0" lang="en-US" sz="2000" spc="-1" strike="noStrike">
              <a:solidFill>
                <a:srgbClr val="000000"/>
              </a:solidFill>
              <a:latin typeface="Arial"/>
            </a:endParaRPr>
          </a:p>
          <a:p>
            <a:pPr marL="476280" indent="-342720">
              <a:lnSpc>
                <a:spcPct val="90000"/>
              </a:lnSpc>
              <a:spcBef>
                <a:spcPts val="751"/>
              </a:spcBef>
              <a:buClr>
                <a:srgbClr val="000000"/>
              </a:buClr>
              <a:buFont typeface="Wingdings" charset="2"/>
              <a:buChar char=""/>
            </a:pPr>
            <a:r>
              <a:rPr b="0" lang="en-US" sz="2000" spc="-1" strike="noStrike">
                <a:solidFill>
                  <a:srgbClr val="000000"/>
                </a:solidFill>
                <a:latin typeface="Arial"/>
                <a:ea typeface="Calibri"/>
              </a:rPr>
              <a:t>Due date =&gt;</a:t>
            </a:r>
            <a:r>
              <a:rPr b="0" lang="en-US" sz="2000" spc="-1" strike="noStrike">
                <a:solidFill>
                  <a:srgbClr val="ff0000"/>
                </a:solidFill>
                <a:latin typeface="Arial"/>
                <a:ea typeface="Calibri"/>
              </a:rPr>
              <a:t> Midnight 23:59:59 on 2020/12/30 (Wed.)</a:t>
            </a:r>
            <a:endParaRPr b="0" lang="en-US" sz="2000" spc="-1" strike="noStrike">
              <a:solidFill>
                <a:srgbClr val="000000"/>
              </a:solidFill>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No delay. If you submit homework after deadline, you will get 0.</a:t>
            </a:r>
            <a:endParaRPr b="0" lang="en-US" sz="1800" spc="-1" strike="noStrike">
              <a:solidFill>
                <a:srgbClr val="000000"/>
              </a:solidFill>
              <a:latin typeface="Arial"/>
            </a:endParaRPr>
          </a:p>
          <a:p>
            <a:pPr marL="476280" indent="-342720">
              <a:lnSpc>
                <a:spcPct val="90000"/>
              </a:lnSpc>
              <a:spcBef>
                <a:spcPts val="751"/>
              </a:spcBef>
              <a:buClr>
                <a:srgbClr val="000000"/>
              </a:buClr>
              <a:buFont typeface="Wingdings" charset="2"/>
              <a:buChar char=""/>
            </a:pPr>
            <a:r>
              <a:rPr b="0" lang="en-US" sz="2000" spc="-1" strike="noStrike">
                <a:solidFill>
                  <a:srgbClr val="000000"/>
                </a:solidFill>
                <a:latin typeface="Arial"/>
                <a:ea typeface="Calibri"/>
              </a:rPr>
              <a:t>Upload to =&gt; </a:t>
            </a:r>
            <a:r>
              <a:rPr b="0" lang="en-US" sz="2000" spc="-1" strike="noStrike">
                <a:solidFill>
                  <a:srgbClr val="0070c0"/>
                </a:solidFill>
                <a:latin typeface="Arial"/>
                <a:ea typeface="Calibri"/>
              </a:rPr>
              <a:t>140.116.154.1 -&gt; Upload/Homework/Hw2</a:t>
            </a:r>
            <a:endParaRPr b="0" lang="en-US" sz="2000" spc="-1" strike="noStrike">
              <a:solidFill>
                <a:srgbClr val="000000"/>
              </a:solidFill>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70c0"/>
                </a:solidFill>
                <a:latin typeface="Calibri"/>
                <a:ea typeface="Calibri"/>
              </a:rPr>
              <a:t>User ID: cvdl2020 </a:t>
            </a:r>
            <a:r>
              <a:rPr b="0" lang="en-US" sz="1800" spc="-1" strike="noStrike">
                <a:solidFill>
                  <a:srgbClr val="0070c0"/>
                </a:solidFill>
                <a:latin typeface="Calibri"/>
                <a:ea typeface="Calibri"/>
              </a:rPr>
              <a:t>	</a:t>
            </a:r>
            <a:r>
              <a:rPr b="0" lang="en-US" sz="1800" spc="-1" strike="noStrike">
                <a:solidFill>
                  <a:srgbClr val="0070c0"/>
                </a:solidFill>
                <a:latin typeface="Calibri"/>
                <a:ea typeface="Calibri"/>
              </a:rPr>
              <a:t>Password: cvdl2020</a:t>
            </a:r>
            <a:endParaRPr b="0" lang="en-US" sz="1800" spc="-1" strike="noStrike">
              <a:solidFill>
                <a:srgbClr val="000000"/>
              </a:solidFill>
              <a:latin typeface="Arial"/>
            </a:endParaRPr>
          </a:p>
          <a:p>
            <a:pPr marL="476280" indent="-342720">
              <a:lnSpc>
                <a:spcPct val="90000"/>
              </a:lnSpc>
              <a:spcBef>
                <a:spcPts val="751"/>
              </a:spcBef>
              <a:buClr>
                <a:srgbClr val="000000"/>
              </a:buClr>
              <a:buFont typeface="Wingdings" charset="2"/>
              <a:buChar char=""/>
            </a:pPr>
            <a:r>
              <a:rPr b="0" lang="en-US" sz="2000" spc="-1" strike="noStrike">
                <a:solidFill>
                  <a:srgbClr val="000000"/>
                </a:solidFill>
                <a:latin typeface="Arial"/>
                <a:ea typeface="Calibri"/>
              </a:rPr>
              <a:t>Format</a:t>
            </a:r>
            <a:endParaRPr b="0" lang="en-US" sz="2000" spc="-1" strike="noStrike">
              <a:solidFill>
                <a:srgbClr val="000000"/>
              </a:solidFill>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Filename: Hw2_StudentID_Name_Version.rar</a:t>
            </a:r>
            <a:endParaRPr b="0" lang="en-US" sz="1800" spc="-1" strike="noStrike">
              <a:solidFill>
                <a:srgbClr val="000000"/>
              </a:solidFill>
              <a:latin typeface="Arial"/>
            </a:endParaRPr>
          </a:p>
          <a:p>
            <a:pPr lvl="5" marL="1886040" indent="-185400">
              <a:lnSpc>
                <a:spcPct val="90000"/>
              </a:lnSpc>
              <a:spcBef>
                <a:spcPts val="374"/>
              </a:spcBef>
              <a:buClr>
                <a:srgbClr val="000000"/>
              </a:buClr>
              <a:buFont typeface="Arial"/>
              <a:buChar char="•"/>
            </a:pPr>
            <a:r>
              <a:rPr b="0" lang="en-US" sz="1350" spc="-1" strike="noStrike">
                <a:solidFill>
                  <a:srgbClr val="000000"/>
                </a:solidFill>
                <a:latin typeface="Calibri"/>
                <a:ea typeface="Calibri"/>
              </a:rPr>
              <a:t>Ex: Hw2_F71234567_</a:t>
            </a:r>
            <a:r>
              <a:rPr b="0" lang="zh-TW" sz="1350" spc="-1" strike="noStrike">
                <a:solidFill>
                  <a:srgbClr val="000000"/>
                </a:solidFill>
                <a:latin typeface="Calibri"/>
                <a:ea typeface="Calibri"/>
              </a:rPr>
              <a:t>林小明</a:t>
            </a:r>
            <a:r>
              <a:rPr b="0" lang="en-US" sz="1350" spc="-1" strike="noStrike">
                <a:solidFill>
                  <a:srgbClr val="000000"/>
                </a:solidFill>
                <a:latin typeface="Calibri"/>
                <a:ea typeface="Calibri"/>
              </a:rPr>
              <a:t>_V1.rar</a:t>
            </a:r>
            <a:endParaRPr b="0" lang="en-US" sz="1350" spc="-1" strike="noStrike">
              <a:solidFill>
                <a:srgbClr val="000000"/>
              </a:solidFill>
              <a:latin typeface="Arial"/>
            </a:endParaRPr>
          </a:p>
          <a:p>
            <a:pPr lvl="5" marL="1886040" indent="-185400">
              <a:lnSpc>
                <a:spcPct val="90000"/>
              </a:lnSpc>
              <a:spcBef>
                <a:spcPts val="374"/>
              </a:spcBef>
              <a:buClr>
                <a:srgbClr val="000000"/>
              </a:buClr>
              <a:buFont typeface="Arial"/>
              <a:buChar char="•"/>
            </a:pPr>
            <a:r>
              <a:rPr b="0" lang="en-US" sz="1350" spc="-1" strike="noStrike">
                <a:solidFill>
                  <a:srgbClr val="000000"/>
                </a:solidFill>
                <a:latin typeface="Calibri"/>
                <a:ea typeface="Calibri"/>
              </a:rPr>
              <a:t>If you want to update your file, you should update your version to be V2, ex: Hw2_F71234567_</a:t>
            </a:r>
            <a:r>
              <a:rPr b="0" lang="zh-TW" sz="1350" spc="-1" strike="noStrike">
                <a:solidFill>
                  <a:srgbClr val="000000"/>
                </a:solidFill>
                <a:latin typeface="Calibri"/>
                <a:ea typeface="Calibri"/>
              </a:rPr>
              <a:t>林小明</a:t>
            </a:r>
            <a:r>
              <a:rPr b="0" lang="en-US" sz="1350" spc="-1" strike="noStrike">
                <a:solidFill>
                  <a:srgbClr val="000000"/>
                </a:solidFill>
                <a:latin typeface="Calibri"/>
                <a:ea typeface="Calibri"/>
              </a:rPr>
              <a:t>_V2.rar</a:t>
            </a:r>
            <a:endParaRPr b="0" lang="en-US" sz="1350" spc="-1" strike="noStrike">
              <a:solidFill>
                <a:srgbClr val="000000"/>
              </a:solidFill>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Content: </a:t>
            </a:r>
            <a:r>
              <a:rPr b="0" lang="en-US" sz="1800" spc="-1" strike="noStrike">
                <a:solidFill>
                  <a:srgbClr val="ff0000"/>
                </a:solidFill>
                <a:latin typeface="Calibri"/>
                <a:ea typeface="Calibri"/>
              </a:rPr>
              <a:t>project folder</a:t>
            </a:r>
            <a:r>
              <a:rPr b="0" lang="en-US" sz="1800" spc="-1" strike="noStrike">
                <a:solidFill>
                  <a:srgbClr val="000000"/>
                </a:solidFill>
                <a:latin typeface="Calibri"/>
                <a:ea typeface="Calibri"/>
              </a:rPr>
              <a:t>*( including the pictures )</a:t>
            </a:r>
            <a:br/>
            <a:r>
              <a:rPr b="0" lang="en-US" sz="1800" spc="-1" strike="noStrike">
                <a:solidFill>
                  <a:srgbClr val="000000"/>
                </a:solidFill>
                <a:latin typeface="Calibri"/>
                <a:ea typeface="Calibri"/>
              </a:rPr>
              <a:t>	</a:t>
            </a:r>
            <a:r>
              <a:rPr b="0" lang="en-US" sz="1800" spc="-1" strike="noStrike">
                <a:solidFill>
                  <a:srgbClr val="000000"/>
                </a:solidFill>
                <a:latin typeface="Calibri"/>
                <a:ea typeface="Calibri"/>
              </a:rPr>
              <a:t>            *note: remove your “Debug” folder to reduce file size</a:t>
            </a:r>
            <a:endParaRPr b="0" lang="en-US" sz="1800" spc="-1" strike="noStrike">
              <a:solidFill>
                <a:srgbClr val="000000"/>
              </a:solidFill>
              <a:latin typeface="Arial"/>
            </a:endParaRPr>
          </a:p>
          <a:p>
            <a:pPr>
              <a:lnSpc>
                <a:spcPct val="90000"/>
              </a:lnSpc>
              <a:spcBef>
                <a:spcPts val="751"/>
              </a:spcBef>
            </a:pPr>
            <a:endParaRPr b="0" lang="en-US" sz="1800" spc="-1" strike="noStrike">
              <a:solidFill>
                <a:srgbClr val="000000"/>
              </a:solidFill>
              <a:latin typeface="Arial"/>
            </a:endParaRPr>
          </a:p>
        </p:txBody>
      </p:sp>
      <p:sp>
        <p:nvSpPr>
          <p:cNvPr id="125" name="TextShape 3"/>
          <p:cNvSpPr txBox="1"/>
          <p:nvPr/>
        </p:nvSpPr>
        <p:spPr>
          <a:xfrm>
            <a:off x="0" y="50400"/>
            <a:ext cx="7886520" cy="582120"/>
          </a:xfrm>
          <a:prstGeom prst="rect">
            <a:avLst/>
          </a:prstGeom>
          <a:noFill/>
          <a:ln>
            <a:noFill/>
          </a:ln>
        </p:spPr>
        <p:txBody>
          <a:bodyPr lIns="68400" rIns="68400" tIns="34200" bIns="34200" anchor="ctr">
            <a:noAutofit/>
          </a:bodyPr>
          <a:p>
            <a:pPr>
              <a:lnSpc>
                <a:spcPct val="90000"/>
              </a:lnSpc>
              <a:tabLst>
                <a:tab algn="l" pos="0"/>
              </a:tabLst>
            </a:pPr>
            <a:r>
              <a:rPr b="1" lang="en-US" sz="2800" spc="-1" strike="noStrike">
                <a:solidFill>
                  <a:srgbClr val="000000"/>
                </a:solidFill>
                <a:latin typeface="Arial"/>
                <a:ea typeface="Arial"/>
              </a:rPr>
              <a:t>Notices (1/2)</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圖片 5" descr=""/>
          <p:cNvPicPr/>
          <p:nvPr/>
        </p:nvPicPr>
        <p:blipFill>
          <a:blip r:embed="rId1"/>
          <a:stretch/>
        </p:blipFill>
        <p:spPr>
          <a:xfrm>
            <a:off x="456480" y="2418480"/>
            <a:ext cx="5230080" cy="1151280"/>
          </a:xfrm>
          <a:prstGeom prst="rect">
            <a:avLst/>
          </a:prstGeom>
          <a:ln>
            <a:noFill/>
          </a:ln>
        </p:spPr>
      </p:pic>
      <p:pic>
        <p:nvPicPr>
          <p:cNvPr id="372" name="圖片 6" descr=""/>
          <p:cNvPicPr/>
          <p:nvPr/>
        </p:nvPicPr>
        <p:blipFill>
          <a:blip r:embed="rId2"/>
          <a:stretch/>
        </p:blipFill>
        <p:spPr>
          <a:xfrm>
            <a:off x="470520" y="3621600"/>
            <a:ext cx="5216400" cy="1125000"/>
          </a:xfrm>
          <a:prstGeom prst="rect">
            <a:avLst/>
          </a:prstGeom>
          <a:ln>
            <a:noFill/>
          </a:ln>
        </p:spPr>
      </p:pic>
      <p:pic>
        <p:nvPicPr>
          <p:cNvPr id="373" name="圖片 1" descr=""/>
          <p:cNvPicPr/>
          <p:nvPr/>
        </p:nvPicPr>
        <p:blipFill>
          <a:blip r:embed="rId3"/>
          <a:stretch/>
        </p:blipFill>
        <p:spPr>
          <a:xfrm>
            <a:off x="5914440" y="310680"/>
            <a:ext cx="2464560" cy="3295080"/>
          </a:xfrm>
          <a:prstGeom prst="rect">
            <a:avLst/>
          </a:prstGeom>
          <a:ln>
            <a:noFill/>
          </a:ln>
        </p:spPr>
      </p:pic>
      <p:sp>
        <p:nvSpPr>
          <p:cNvPr id="374" name="CustomShape 1"/>
          <p:cNvSpPr/>
          <p:nvPr/>
        </p:nvSpPr>
        <p:spPr>
          <a:xfrm>
            <a:off x="209160" y="221040"/>
            <a:ext cx="5715720" cy="2038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Arial"/>
              </a:rPr>
              <a:t>5.4 Improve ResNet50 with the method in yolov4:</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marL="179280">
              <a:lnSpc>
                <a:spcPct val="100000"/>
              </a:lnSpc>
            </a:pPr>
            <a:r>
              <a:rPr b="0" lang="en-US" sz="1400" spc="-1" strike="noStrike">
                <a:solidFill>
                  <a:srgbClr val="000000"/>
                </a:solidFill>
                <a:latin typeface="Arial"/>
                <a:ea typeface="Arial"/>
              </a:rPr>
              <a:t>Due to the early appearance of ResNet50, many augmentation methods have not implemented. In the latest ResNet50, Random-Erasing have been used to greatly improve the accuracy, so why don‘t we use this method on ResNet50?</a:t>
            </a:r>
            <a:r>
              <a:rPr b="0" lang="en-US" sz="1400" spc="-1" strike="noStrike">
                <a:solidFill>
                  <a:srgbClr val="000000"/>
                </a:solidFill>
                <a:latin typeface="Arial"/>
                <a:ea typeface="Arial"/>
              </a:rPr>
              <a:t> </a:t>
            </a:r>
            <a:r>
              <a:rPr b="1" lang="en-US" sz="1400" spc="-1" strike="noStrike">
                <a:solidFill>
                  <a:srgbClr val="000000"/>
                </a:solidFill>
                <a:latin typeface="Arial"/>
                <a:ea typeface="Arial"/>
              </a:rPr>
              <a:t>Write the code of Random-Erasing</a:t>
            </a:r>
            <a:r>
              <a:rPr b="0" lang="en-US" sz="1400" spc="-1" strike="noStrike">
                <a:solidFill>
                  <a:srgbClr val="000000"/>
                </a:solidFill>
                <a:latin typeface="Arial"/>
                <a:ea typeface="Arial"/>
              </a:rPr>
              <a:t> </a:t>
            </a:r>
            <a:r>
              <a:rPr b="1" lang="en-US" sz="1400" spc="-1" strike="noStrike">
                <a:solidFill>
                  <a:srgbClr val="000000"/>
                </a:solidFill>
                <a:latin typeface="Arial"/>
                <a:ea typeface="Arial"/>
              </a:rPr>
              <a:t>(3%) </a:t>
            </a:r>
            <a:r>
              <a:rPr b="0" lang="en-US" sz="1400" spc="-1" strike="noStrike">
                <a:solidFill>
                  <a:srgbClr val="000000"/>
                </a:solidFill>
                <a:latin typeface="Arial"/>
                <a:ea typeface="Arial"/>
              </a:rPr>
              <a:t>and </a:t>
            </a:r>
            <a:r>
              <a:rPr b="1" lang="en-US" sz="1400" spc="-1" strike="noStrike">
                <a:solidFill>
                  <a:srgbClr val="000000"/>
                </a:solidFill>
                <a:latin typeface="Arial"/>
                <a:ea typeface="Arial"/>
              </a:rPr>
              <a:t>draw the comparison table of accuracy</a:t>
            </a:r>
            <a:r>
              <a:rPr b="0" lang="en-US" sz="1400" spc="-1" strike="noStrike">
                <a:solidFill>
                  <a:srgbClr val="000000"/>
                </a:solidFill>
                <a:latin typeface="Arial"/>
                <a:ea typeface="Arial"/>
              </a:rPr>
              <a:t>, save it as a picture.</a:t>
            </a:r>
            <a:r>
              <a:rPr b="1" lang="en-US" sz="1400" spc="-1" strike="noStrike">
                <a:solidFill>
                  <a:srgbClr val="000000"/>
                </a:solidFill>
                <a:latin typeface="Arial"/>
                <a:ea typeface="Arial"/>
              </a:rPr>
              <a:t>(2%)</a:t>
            </a:r>
            <a:endParaRPr b="0" lang="en-US" sz="1400" spc="-1" strike="noStrike">
              <a:latin typeface="Arial"/>
            </a:endParaRPr>
          </a:p>
        </p:txBody>
      </p:sp>
      <p:sp>
        <p:nvSpPr>
          <p:cNvPr id="375" name="CustomShape 2"/>
          <p:cNvSpPr/>
          <p:nvPr/>
        </p:nvSpPr>
        <p:spPr>
          <a:xfrm>
            <a:off x="6244200" y="5484240"/>
            <a:ext cx="234396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n-US" sz="1200" spc="-1" strike="noStrike">
                <a:solidFill>
                  <a:srgbClr val="000000"/>
                </a:solidFill>
                <a:latin typeface="Arial"/>
                <a:ea typeface="Arial"/>
              </a:rPr>
              <a:t>Fig.</a:t>
            </a:r>
            <a:r>
              <a:rPr b="0" i="1" lang="en-US" sz="1200" spc="-1" strike="noStrike">
                <a:solidFill>
                  <a:srgbClr val="000000"/>
                </a:solidFill>
                <a:latin typeface="Arial"/>
                <a:ea typeface="Arial"/>
              </a:rPr>
              <a:t> Random-Erasing effect</a:t>
            </a:r>
            <a:r>
              <a:rPr b="0" i="1" lang="en-US" sz="1200" spc="-1" strike="noStrike">
                <a:solidFill>
                  <a:srgbClr val="000000"/>
                </a:solidFill>
                <a:latin typeface="Arial"/>
                <a:ea typeface="Arial"/>
              </a:rPr>
              <a:t> comparison example</a:t>
            </a:r>
            <a:endParaRPr b="0" lang="en-US" sz="1200" spc="-1" strike="noStrike">
              <a:latin typeface="Arial"/>
            </a:endParaRPr>
          </a:p>
        </p:txBody>
      </p:sp>
      <p:sp>
        <p:nvSpPr>
          <p:cNvPr id="376" name="CustomShape 3"/>
          <p:cNvSpPr/>
          <p:nvPr/>
        </p:nvSpPr>
        <p:spPr>
          <a:xfrm>
            <a:off x="434160" y="5235840"/>
            <a:ext cx="3075120" cy="546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alibri"/>
                <a:ea typeface="Arial"/>
              </a:rPr>
              <a:t>R. Reference</a:t>
            </a:r>
            <a:endParaRPr b="0" lang="en-US" sz="1600" spc="-1" strike="noStrike">
              <a:latin typeface="Arial"/>
            </a:endParaRPr>
          </a:p>
          <a:p>
            <a:pPr>
              <a:lnSpc>
                <a:spcPct val="100000"/>
              </a:lnSpc>
            </a:pPr>
            <a:r>
              <a:rPr b="0" lang="en-US" sz="1400" spc="-1" strike="noStrike" u="sng">
                <a:solidFill>
                  <a:srgbClr val="0563c1"/>
                </a:solidFill>
                <a:uFillTx/>
                <a:latin typeface="Arial"/>
                <a:ea typeface="Arial"/>
                <a:hlinkClick r:id="rId4"/>
              </a:rPr>
              <a:t>Random Erasing Data Augmentation</a:t>
            </a:r>
            <a:endParaRPr b="0" lang="en-US" sz="1400" spc="-1" strike="noStrike">
              <a:latin typeface="Arial"/>
            </a:endParaRPr>
          </a:p>
        </p:txBody>
      </p:sp>
      <p:sp>
        <p:nvSpPr>
          <p:cNvPr id="377" name="CustomShape 4"/>
          <p:cNvSpPr/>
          <p:nvPr/>
        </p:nvSpPr>
        <p:spPr>
          <a:xfrm>
            <a:off x="1455840" y="4841280"/>
            <a:ext cx="32414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200" spc="-1" strike="noStrike">
                <a:solidFill>
                  <a:srgbClr val="000000"/>
                </a:solidFill>
                <a:latin typeface="Arial"/>
                <a:ea typeface="Arial"/>
              </a:rPr>
              <a:t>Fig.</a:t>
            </a:r>
            <a:r>
              <a:rPr b="0" i="1" lang="en-US" sz="1200" spc="-1" strike="noStrike">
                <a:solidFill>
                  <a:srgbClr val="000000"/>
                </a:solidFill>
                <a:latin typeface="Arial"/>
                <a:ea typeface="Arial"/>
              </a:rPr>
              <a:t> </a:t>
            </a:r>
            <a:r>
              <a:rPr b="0" i="1" lang="en-US" sz="1200" spc="-1" strike="noStrike">
                <a:solidFill>
                  <a:srgbClr val="000000"/>
                </a:solidFill>
                <a:latin typeface="Arial"/>
                <a:ea typeface="Arial"/>
              </a:rPr>
              <a:t>Examples of the use of Random-Erasing</a:t>
            </a:r>
            <a:endParaRPr b="0" lang="en-US" sz="1200" spc="-1" strike="noStrike">
              <a:latin typeface="Arial"/>
            </a:endParaRPr>
          </a:p>
        </p:txBody>
      </p:sp>
      <p:sp>
        <p:nvSpPr>
          <p:cNvPr id="378" name="CustomShape 5"/>
          <p:cNvSpPr/>
          <p:nvPr/>
        </p:nvSpPr>
        <p:spPr>
          <a:xfrm>
            <a:off x="5998680" y="3561840"/>
            <a:ext cx="2343960" cy="272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n-US" sz="1200" spc="-1" strike="noStrike">
                <a:solidFill>
                  <a:srgbClr val="000000"/>
                </a:solidFill>
                <a:latin typeface="Arial"/>
                <a:ea typeface="Arial"/>
              </a:rPr>
              <a:t>Fig.</a:t>
            </a:r>
            <a:r>
              <a:rPr b="0" i="1" lang="en-US" sz="1200" spc="-1" strike="noStrike">
                <a:solidFill>
                  <a:srgbClr val="000000"/>
                </a:solidFill>
                <a:latin typeface="Arial"/>
                <a:ea typeface="Arial"/>
              </a:rPr>
              <a:t> Random-Erasing algorithm</a:t>
            </a:r>
            <a:endParaRPr b="0" lang="en-US" sz="1200" spc="-1" strike="noStrike">
              <a:latin typeface="Arial"/>
            </a:endParaRPr>
          </a:p>
        </p:txBody>
      </p:sp>
      <p:graphicFrame>
        <p:nvGraphicFramePr>
          <p:cNvPr id="379" name="圖表 12"/>
          <p:cNvGraphicFramePr/>
          <p:nvPr/>
        </p:nvGraphicFramePr>
        <p:xfrm>
          <a:off x="5709600" y="3790440"/>
          <a:ext cx="3112560" cy="1710720"/>
        </p:xfrm>
        <a:graphic>
          <a:graphicData uri="http://schemas.openxmlformats.org/drawingml/2006/chart">
            <c:chart xmlns:c="http://schemas.openxmlformats.org/drawingml/2006/chart" xmlns:r="http://schemas.openxmlformats.org/officeDocument/2006/relationships" r:id="rId5"/>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0" y="6480"/>
            <a:ext cx="7886160" cy="605160"/>
          </a:xfrm>
          <a:prstGeom prst="rect">
            <a:avLst/>
          </a:prstGeom>
          <a:noFill/>
          <a:ln>
            <a:noFill/>
          </a:ln>
        </p:spPr>
        <p:txBody>
          <a:bodyPr lIns="68400" rIns="68400" tIns="34200" bIns="34200" anchor="ctr">
            <a:noAutofit/>
          </a:bodyPr>
          <a:p>
            <a:pPr>
              <a:lnSpc>
                <a:spcPct val="90000"/>
              </a:lnSpc>
              <a:tabLst>
                <a:tab algn="l" pos="0"/>
              </a:tabLst>
            </a:pPr>
            <a:r>
              <a:rPr b="1" lang="en-US" sz="2800" spc="-1" strike="noStrike">
                <a:solidFill>
                  <a:srgbClr val="000000"/>
                </a:solidFill>
                <a:latin typeface="Arial"/>
                <a:ea typeface="Arial"/>
              </a:rPr>
              <a:t>Notices (2/2)</a:t>
            </a:r>
            <a:endParaRPr b="0" lang="en-US" sz="2800" spc="-1" strike="noStrike">
              <a:solidFill>
                <a:srgbClr val="000000"/>
              </a:solidFill>
              <a:latin typeface="Arial"/>
            </a:endParaRPr>
          </a:p>
        </p:txBody>
      </p:sp>
      <p:sp>
        <p:nvSpPr>
          <p:cNvPr id="127" name="TextShape 2"/>
          <p:cNvSpPr txBox="1"/>
          <p:nvPr/>
        </p:nvSpPr>
        <p:spPr>
          <a:xfrm>
            <a:off x="7086600" y="6584040"/>
            <a:ext cx="2057040" cy="273600"/>
          </a:xfrm>
          <a:prstGeom prst="rect">
            <a:avLst/>
          </a:prstGeom>
          <a:noFill/>
          <a:ln>
            <a:noFill/>
          </a:ln>
        </p:spPr>
        <p:txBody>
          <a:bodyPr lIns="68400" rIns="68400" tIns="34200" bIns="34200" anchor="ctr">
            <a:noAutofit/>
          </a:bodyPr>
          <a:p>
            <a:pPr algn="r">
              <a:lnSpc>
                <a:spcPct val="100000"/>
              </a:lnSpc>
            </a:pPr>
            <a:fld id="{1463B6DE-230C-46C7-AA8F-A8A0E7272D98}" type="slidenum">
              <a:rPr b="0" lang="en-US" sz="900" spc="-1" strike="noStrike">
                <a:solidFill>
                  <a:srgbClr val="888888"/>
                </a:solidFill>
                <a:latin typeface="Calibri"/>
                <a:ea typeface="Calibri"/>
              </a:rPr>
              <a:t>1</a:t>
            </a:fld>
            <a:endParaRPr b="0" lang="en-US" sz="900" spc="-1" strike="noStrike">
              <a:latin typeface="Times New Roman"/>
            </a:endParaRPr>
          </a:p>
        </p:txBody>
      </p:sp>
      <p:sp>
        <p:nvSpPr>
          <p:cNvPr id="128" name="CustomShape 3"/>
          <p:cNvSpPr/>
          <p:nvPr/>
        </p:nvSpPr>
        <p:spPr>
          <a:xfrm>
            <a:off x="210240" y="658080"/>
            <a:ext cx="8849880" cy="4508640"/>
          </a:xfrm>
          <a:prstGeom prst="rect">
            <a:avLst/>
          </a:prstGeom>
          <a:noFill/>
          <a:ln>
            <a:noFill/>
          </a:ln>
        </p:spPr>
        <p:style>
          <a:lnRef idx="0"/>
          <a:fillRef idx="0"/>
          <a:effectRef idx="0"/>
          <a:fontRef idx="minor"/>
        </p:style>
        <p:txBody>
          <a:bodyPr tIns="91440" bIns="91440">
            <a:noAutofit/>
          </a:bodyPr>
          <a:p>
            <a:pPr marL="476280" indent="-342720">
              <a:lnSpc>
                <a:spcPct val="90000"/>
              </a:lnSpc>
              <a:spcBef>
                <a:spcPts val="751"/>
              </a:spcBef>
              <a:buClr>
                <a:srgbClr val="000000"/>
              </a:buClr>
              <a:buFont typeface="Wingdings" charset="2"/>
              <a:buChar char=""/>
            </a:pPr>
            <a:r>
              <a:rPr b="0" lang="en-US" sz="2000" spc="-1" strike="noStrike">
                <a:solidFill>
                  <a:srgbClr val="000000"/>
                </a:solidFill>
                <a:latin typeface="Arial"/>
                <a:ea typeface="Calibri"/>
              </a:rPr>
              <a:t>Python</a:t>
            </a:r>
            <a:endParaRPr b="0" lang="en-US" sz="2000" spc="-1" strike="noStrike">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Python 3.7 (</a:t>
            </a:r>
            <a:r>
              <a:rPr b="0" lang="en-US" sz="1800" spc="-1" strike="noStrike" u="sng">
                <a:solidFill>
                  <a:srgbClr val="0563c1"/>
                </a:solidFill>
                <a:uFillTx/>
                <a:latin typeface="Calibri"/>
                <a:ea typeface="Calibri"/>
                <a:hlinkClick r:id="rId1"/>
              </a:rPr>
              <a:t>https://www.python.org/downloads/</a:t>
            </a:r>
            <a:r>
              <a:rPr b="0" lang="en-US" sz="1800" spc="-1" strike="noStrike">
                <a:solidFill>
                  <a:srgbClr val="000000"/>
                </a:solidFill>
                <a:latin typeface="Calibri"/>
                <a:ea typeface="Calibri"/>
              </a:rPr>
              <a:t>)</a:t>
            </a:r>
            <a:endParaRPr b="0" lang="en-US" sz="1800" spc="-1" strike="noStrike">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opencv-contrib-python (3.4.2.17)</a:t>
            </a:r>
            <a:endParaRPr b="0" lang="en-US" sz="1800" spc="-1" strike="noStrike">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Matplotlib 3.1.1</a:t>
            </a:r>
            <a:endParaRPr b="0" lang="en-US" sz="1800" spc="-1" strike="noStrike">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UI framework: pyqt5 (5.15.1)</a:t>
            </a:r>
            <a:endParaRPr b="0" lang="en-US" sz="1800" spc="-1" strike="noStrike">
              <a:latin typeface="Arial"/>
            </a:endParaRPr>
          </a:p>
          <a:p>
            <a:pPr>
              <a:lnSpc>
                <a:spcPct val="90000"/>
              </a:lnSpc>
              <a:spcBef>
                <a:spcPts val="751"/>
              </a:spcBef>
            </a:pPr>
            <a:endParaRPr b="0" lang="en-US" sz="1800" spc="-1" strike="noStrike">
              <a:latin typeface="Arial"/>
            </a:endParaRPr>
          </a:p>
          <a:p>
            <a:pPr marL="476280" indent="-342720">
              <a:lnSpc>
                <a:spcPct val="90000"/>
              </a:lnSpc>
              <a:spcBef>
                <a:spcPts val="751"/>
              </a:spcBef>
              <a:buClr>
                <a:srgbClr val="000000"/>
              </a:buClr>
              <a:buFont typeface="Wingdings" charset="2"/>
              <a:buChar char=""/>
            </a:pPr>
            <a:r>
              <a:rPr b="0" lang="en-US" sz="2000" spc="-1" strike="noStrike">
                <a:solidFill>
                  <a:srgbClr val="000000"/>
                </a:solidFill>
                <a:latin typeface="Arial"/>
                <a:ea typeface="Calibri"/>
              </a:rPr>
              <a:t>C++ (check MFC guide in ftp)</a:t>
            </a:r>
            <a:endParaRPr b="0" lang="en-US" sz="2000" spc="-1" strike="noStrike">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OpenCV 3.3.1 (</a:t>
            </a:r>
            <a:r>
              <a:rPr b="0" lang="en-US" sz="1800" spc="-1" strike="noStrike" u="sng">
                <a:solidFill>
                  <a:srgbClr val="0563c1"/>
                </a:solidFill>
                <a:uFillTx/>
                <a:latin typeface="Calibri"/>
                <a:ea typeface="Calibri"/>
                <a:hlinkClick r:id="rId2"/>
              </a:rPr>
              <a:t>https://opencv.org/release.html</a:t>
            </a:r>
            <a:r>
              <a:rPr b="0" lang="en-US" sz="1800" spc="-1" strike="noStrike">
                <a:solidFill>
                  <a:srgbClr val="000000"/>
                </a:solidFill>
                <a:latin typeface="Calibri"/>
                <a:ea typeface="Calibri"/>
              </a:rPr>
              <a:t>)</a:t>
            </a:r>
            <a:endParaRPr b="0" lang="en-US" sz="1800" spc="-1" strike="noStrike">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Visual Studio 2015 (download  from </a:t>
            </a:r>
            <a:r>
              <a:rPr b="0" lang="en-US" sz="1800" spc="-1" strike="noStrike" u="sng">
                <a:solidFill>
                  <a:srgbClr val="0563c1"/>
                </a:solidFill>
                <a:uFillTx/>
                <a:latin typeface="Calibri"/>
                <a:ea typeface="Calibri"/>
                <a:hlinkClick r:id="rId3"/>
              </a:rPr>
              <a:t>http://www.cc.ncku.edu.tw/download/</a:t>
            </a:r>
            <a:r>
              <a:rPr b="0" lang="en-US" sz="1800" spc="-1" strike="noStrike">
                <a:solidFill>
                  <a:srgbClr val="000000"/>
                </a:solidFill>
                <a:latin typeface="Calibri"/>
                <a:ea typeface="Calibri"/>
              </a:rPr>
              <a:t>) </a:t>
            </a:r>
            <a:endParaRPr b="0" lang="en-US" sz="1800" spc="-1" strike="noStrike">
              <a:latin typeface="Arial"/>
            </a:endParaRPr>
          </a:p>
          <a:p>
            <a:pPr lvl="1" marL="743040" indent="-285480">
              <a:lnSpc>
                <a:spcPct val="90000"/>
              </a:lnSpc>
              <a:spcBef>
                <a:spcPts val="374"/>
              </a:spcBef>
              <a:buClr>
                <a:srgbClr val="000000"/>
              </a:buClr>
              <a:buFont typeface="Wingdings" charset="2"/>
              <a:buChar char=""/>
            </a:pPr>
            <a:r>
              <a:rPr b="0" lang="en-US" sz="1800" spc="-1" strike="noStrike">
                <a:solidFill>
                  <a:srgbClr val="000000"/>
                </a:solidFill>
                <a:latin typeface="Calibri"/>
                <a:ea typeface="Calibri"/>
              </a:rPr>
              <a:t>UI framework: MFC</a:t>
            </a:r>
            <a:endParaRPr b="0" lang="en-US" sz="1800" spc="-1" strike="noStrike">
              <a:latin typeface="Arial"/>
            </a:endParaRPr>
          </a:p>
          <a:p>
            <a:pPr marL="133200">
              <a:lnSpc>
                <a:spcPct val="90000"/>
              </a:lnSpc>
              <a:spcBef>
                <a:spcPts val="751"/>
              </a:spcBef>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0" y="0"/>
            <a:ext cx="7886160" cy="635400"/>
          </a:xfrm>
          <a:prstGeom prst="rect">
            <a:avLst/>
          </a:prstGeom>
          <a:noFill/>
          <a:ln>
            <a:noFill/>
          </a:ln>
        </p:spPr>
        <p:txBody>
          <a:bodyPr tIns="91440" bIns="91440" anchor="ctr">
            <a:noAutofit/>
          </a:bodyPr>
          <a:p>
            <a:pPr>
              <a:lnSpc>
                <a:spcPct val="90000"/>
              </a:lnSpc>
              <a:tabLst>
                <a:tab algn="l" pos="0"/>
              </a:tabLst>
            </a:pPr>
            <a:r>
              <a:rPr b="1" lang="en-US" sz="2800" spc="-1" strike="noStrike">
                <a:solidFill>
                  <a:srgbClr val="000000"/>
                </a:solidFill>
                <a:latin typeface="Arial"/>
                <a:ea typeface="Calibri"/>
              </a:rPr>
              <a:t>Grading </a:t>
            </a:r>
            <a:endParaRPr b="0" lang="en-US" sz="2800" spc="-1" strike="noStrike">
              <a:solidFill>
                <a:srgbClr val="000000"/>
              </a:solidFill>
              <a:latin typeface="Arial"/>
            </a:endParaRPr>
          </a:p>
        </p:txBody>
      </p:sp>
      <p:sp>
        <p:nvSpPr>
          <p:cNvPr id="130" name="TextShape 2"/>
          <p:cNvSpPr txBox="1"/>
          <p:nvPr/>
        </p:nvSpPr>
        <p:spPr>
          <a:xfrm>
            <a:off x="117000" y="428400"/>
            <a:ext cx="9026640" cy="5940720"/>
          </a:xfrm>
          <a:prstGeom prst="rect">
            <a:avLst/>
          </a:prstGeom>
          <a:noFill/>
          <a:ln>
            <a:noFill/>
          </a:ln>
        </p:spPr>
        <p:txBody>
          <a:bodyPr tIns="91440" bIns="91440">
            <a:noAutofit/>
          </a:bodyPr>
          <a:p>
            <a:pPr marL="133200">
              <a:lnSpc>
                <a:spcPct val="100000"/>
              </a:lnSpc>
              <a:spcBef>
                <a:spcPts val="751"/>
              </a:spcBef>
              <a:tabLst>
                <a:tab algn="l" pos="0"/>
              </a:tabLst>
            </a:pPr>
            <a:r>
              <a:rPr b="0" lang="en-US" sz="1800" spc="-1" strike="noStrike">
                <a:solidFill>
                  <a:srgbClr val="000000"/>
                </a:solidFill>
                <a:latin typeface="Arial"/>
                <a:ea typeface="Calibri"/>
              </a:rPr>
              <a:t>1. </a:t>
            </a:r>
            <a:r>
              <a:rPr b="0" lang="en-US" sz="1800" spc="-1" strike="noStrike">
                <a:solidFill>
                  <a:srgbClr val="ff0000"/>
                </a:solidFill>
                <a:latin typeface="Arial"/>
                <a:ea typeface="Calibri"/>
              </a:rPr>
              <a:t>(20%) </a:t>
            </a:r>
            <a:r>
              <a:rPr b="0" lang="en-US" sz="1800" spc="-1" strike="noStrike">
                <a:solidFill>
                  <a:srgbClr val="000000"/>
                </a:solidFill>
                <a:latin typeface="Arial"/>
                <a:ea typeface="Calibri"/>
              </a:rPr>
              <a:t>Background Subtraction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a:t>
            </a:r>
            <a:r>
              <a:rPr b="0" lang="zh-CN" sz="1800" spc="-1" strike="noStrike">
                <a:solidFill>
                  <a:srgbClr val="000000"/>
                </a:solidFill>
                <a:latin typeface="Arial"/>
                <a:ea typeface="Calibri"/>
              </a:rPr>
              <a:t>出題：</a:t>
            </a:r>
            <a:r>
              <a:rPr b="0" lang="en-US" sz="1800" spc="-1" strike="noStrike">
                <a:solidFill>
                  <a:srgbClr val="000000"/>
                </a:solidFill>
                <a:latin typeface="Calibri"/>
                <a:ea typeface="Calibri"/>
              </a:rPr>
              <a:t>Brian</a:t>
            </a:r>
            <a:r>
              <a:rPr b="0" lang="en-US" sz="1800" spc="-1" strike="noStrike">
                <a:solidFill>
                  <a:srgbClr val="000000"/>
                </a:solidFill>
                <a:latin typeface="Arial"/>
                <a:ea typeface="Calibri"/>
              </a:rPr>
              <a:t>)</a:t>
            </a:r>
            <a:endParaRPr b="0" lang="en-US" sz="1800" spc="-1" strike="noStrike">
              <a:solidFill>
                <a:srgbClr val="000000"/>
              </a:solidFill>
              <a:latin typeface="Arial"/>
            </a:endParaRPr>
          </a:p>
          <a:p>
            <a:pPr marL="176040">
              <a:lnSpc>
                <a:spcPct val="100000"/>
              </a:lnSpc>
              <a:spcBef>
                <a:spcPts val="374"/>
              </a:spcBef>
              <a:tabLst>
                <a:tab algn="l" pos="0"/>
              </a:tabLst>
            </a:pPr>
            <a:r>
              <a:rPr b="0" lang="en-US" sz="1800" spc="-1" strike="noStrike">
                <a:solidFill>
                  <a:srgbClr val="000000"/>
                </a:solidFill>
                <a:latin typeface="Arial"/>
                <a:ea typeface="Calibri"/>
              </a:rPr>
              <a:t>2.</a:t>
            </a:r>
            <a:r>
              <a:rPr b="0" lang="en-US" sz="1800" spc="-1" strike="noStrike">
                <a:solidFill>
                  <a:srgbClr val="000000"/>
                </a:solidFill>
                <a:latin typeface="Arial"/>
                <a:ea typeface="Calibri"/>
              </a:rPr>
              <a:t> </a:t>
            </a:r>
            <a:r>
              <a:rPr b="0" lang="en-US" sz="1800" spc="-1" strike="noStrike">
                <a:solidFill>
                  <a:srgbClr val="ff0000"/>
                </a:solidFill>
                <a:latin typeface="Arial"/>
                <a:ea typeface="Calibri"/>
              </a:rPr>
              <a:t>(20%) </a:t>
            </a:r>
            <a:r>
              <a:rPr b="0" lang="en-US" sz="1800" spc="-1" strike="noStrike">
                <a:solidFill>
                  <a:srgbClr val="000000"/>
                </a:solidFill>
                <a:latin typeface="Arial"/>
                <a:ea typeface="Calibri"/>
              </a:rPr>
              <a:t>Optical Flow</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Calibri"/>
                <a:ea typeface="Calibri"/>
              </a:rPr>
              <a:t>(</a:t>
            </a:r>
            <a:r>
              <a:rPr b="0" lang="zh-CN" sz="1800" spc="-1" strike="noStrike">
                <a:solidFill>
                  <a:srgbClr val="000000"/>
                </a:solidFill>
                <a:latin typeface="Calibri"/>
                <a:ea typeface="Calibri"/>
              </a:rPr>
              <a:t>出題：</a:t>
            </a:r>
            <a:r>
              <a:rPr b="0" lang="en-US" sz="1800" spc="-1" strike="noStrike">
                <a:solidFill>
                  <a:srgbClr val="000000"/>
                </a:solidFill>
                <a:latin typeface="Calibri"/>
                <a:ea typeface="Calibri"/>
              </a:rPr>
              <a:t>Kevin)</a:t>
            </a:r>
            <a:br/>
            <a:r>
              <a:rPr b="0" lang="en-US" sz="1800" spc="-1" strike="noStrike">
                <a:solidFill>
                  <a:srgbClr val="000000"/>
                </a:solidFill>
                <a:latin typeface="Arial"/>
                <a:ea typeface="Calibri"/>
              </a:rPr>
              <a:t>     2.1 Preprocessing (10%)</a:t>
            </a:r>
            <a:endParaRPr b="0" lang="en-US" sz="1800" spc="-1" strike="noStrike">
              <a:solidFill>
                <a:srgbClr val="000000"/>
              </a:solidFill>
              <a:latin typeface="Arial"/>
            </a:endParaRPr>
          </a:p>
          <a:p>
            <a:pPr marL="176040">
              <a:lnSpc>
                <a:spcPct val="100000"/>
              </a:lnSpc>
              <a:spcBef>
                <a:spcPts val="374"/>
              </a:spcBef>
              <a:tabLst>
                <a:tab algn="l" pos="0"/>
              </a:tabLst>
            </a:pP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2.2 Video tracking (10%)</a:t>
            </a:r>
            <a:endParaRPr b="0" lang="en-US" sz="1800" spc="-1" strike="noStrike">
              <a:solidFill>
                <a:srgbClr val="000000"/>
              </a:solidFill>
              <a:latin typeface="Arial"/>
            </a:endParaRPr>
          </a:p>
          <a:p>
            <a:pPr marL="176040">
              <a:lnSpc>
                <a:spcPct val="100000"/>
              </a:lnSpc>
              <a:spcBef>
                <a:spcPts val="374"/>
              </a:spcBef>
              <a:tabLst>
                <a:tab algn="l" pos="0"/>
              </a:tabLst>
            </a:pPr>
            <a:r>
              <a:rPr b="0" lang="en-US" sz="1800" spc="-1" strike="noStrike">
                <a:solidFill>
                  <a:srgbClr val="000000"/>
                </a:solidFill>
                <a:latin typeface="Arial"/>
                <a:ea typeface="Calibri"/>
              </a:rPr>
              <a:t>3. </a:t>
            </a:r>
            <a:r>
              <a:rPr b="0" lang="en-US" sz="1800" spc="-1" strike="noStrike">
                <a:solidFill>
                  <a:srgbClr val="ff0000"/>
                </a:solidFill>
                <a:latin typeface="Arial"/>
                <a:ea typeface="Calibri"/>
              </a:rPr>
              <a:t>(20%) </a:t>
            </a:r>
            <a:r>
              <a:rPr b="0" lang="en-US" sz="1800" spc="-1" strike="noStrike">
                <a:solidFill>
                  <a:srgbClr val="000000"/>
                </a:solidFill>
                <a:latin typeface="Arial"/>
                <a:ea typeface="Calibri"/>
              </a:rPr>
              <a:t>Perspective Transform</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Calibri"/>
                <a:ea typeface="Calibri"/>
              </a:rPr>
              <a:t>(</a:t>
            </a:r>
            <a:r>
              <a:rPr b="0" lang="zh-CN" sz="1800" spc="-1" strike="noStrike">
                <a:solidFill>
                  <a:srgbClr val="000000"/>
                </a:solidFill>
                <a:latin typeface="Calibri"/>
                <a:ea typeface="Calibri"/>
              </a:rPr>
              <a:t>出題：</a:t>
            </a:r>
            <a:r>
              <a:rPr b="0" lang="en-US" sz="1800" spc="-1" strike="noStrike">
                <a:solidFill>
                  <a:srgbClr val="000000"/>
                </a:solidFill>
                <a:latin typeface="Calibri"/>
                <a:ea typeface="Calibri"/>
              </a:rPr>
              <a:t>Max)</a:t>
            </a:r>
            <a:endParaRPr b="0" lang="en-US" sz="1800" spc="-1" strike="noStrike">
              <a:solidFill>
                <a:srgbClr val="000000"/>
              </a:solidFill>
              <a:latin typeface="Arial"/>
            </a:endParaRPr>
          </a:p>
          <a:p>
            <a:pPr marL="176040">
              <a:lnSpc>
                <a:spcPct val="100000"/>
              </a:lnSpc>
              <a:spcBef>
                <a:spcPts val="374"/>
              </a:spcBef>
              <a:tabLst>
                <a:tab algn="l" pos="0"/>
              </a:tabLst>
            </a:pPr>
            <a:r>
              <a:rPr b="0" lang="en-US" sz="1800" spc="-1" strike="noStrike">
                <a:solidFill>
                  <a:srgbClr val="000000"/>
                </a:solidFill>
                <a:latin typeface="Arial"/>
                <a:ea typeface="Calibri"/>
              </a:rPr>
              <a:t>4. </a:t>
            </a:r>
            <a:r>
              <a:rPr b="0" lang="en-US" sz="1800" spc="-1" strike="noStrike">
                <a:solidFill>
                  <a:srgbClr val="ff0000"/>
                </a:solidFill>
                <a:latin typeface="Arial"/>
                <a:ea typeface="Calibri"/>
              </a:rPr>
              <a:t>(20%) </a:t>
            </a:r>
            <a:r>
              <a:rPr b="0" lang="en-US" sz="1800" spc="-1" strike="noStrike">
                <a:solidFill>
                  <a:srgbClr val="000000"/>
                </a:solidFill>
                <a:latin typeface="Arial"/>
                <a:ea typeface="Calibri"/>
              </a:rPr>
              <a:t>PCA</a:t>
            </a:r>
            <a:r>
              <a:rPr b="0" lang="en-US" sz="1800" spc="-1" strike="noStrike">
                <a:solidFill>
                  <a:srgbClr val="ff0000"/>
                </a:solidFill>
                <a:latin typeface="Arial"/>
                <a:ea typeface="Calibri"/>
              </a:rPr>
              <a:t>    </a:t>
            </a:r>
            <a:r>
              <a:rPr b="0" lang="en-US" sz="1800" spc="-1" strike="noStrike">
                <a:solidFill>
                  <a:srgbClr val="ff0000"/>
                </a:solidFill>
                <a:latin typeface="Arial"/>
                <a:ea typeface="Calibri"/>
              </a:rPr>
              <a:t>	</a:t>
            </a:r>
            <a:r>
              <a:rPr b="0" lang="en-US" sz="1800" spc="-1" strike="noStrike">
                <a:solidFill>
                  <a:srgbClr val="ff0000"/>
                </a:solidFill>
                <a:latin typeface="Arial"/>
                <a:ea typeface="Calibri"/>
              </a:rPr>
              <a:t>	</a:t>
            </a:r>
            <a:r>
              <a:rPr b="0" lang="en-US" sz="1800" spc="-1" strike="noStrike">
                <a:solidFill>
                  <a:srgbClr val="ff0000"/>
                </a:solidFill>
                <a:latin typeface="Arial"/>
                <a:ea typeface="Calibri"/>
              </a:rPr>
              <a:t>	</a:t>
            </a:r>
            <a:r>
              <a:rPr b="0" lang="en-US" sz="1800" spc="-1" strike="noStrike">
                <a:solidFill>
                  <a:srgbClr val="ff0000"/>
                </a:solidFill>
                <a:latin typeface="Arial"/>
                <a:ea typeface="Calibri"/>
              </a:rPr>
              <a:t>	</a:t>
            </a:r>
            <a:r>
              <a:rPr b="0" lang="en-US" sz="1800" spc="-1" strike="noStrike">
                <a:solidFill>
                  <a:srgbClr val="ff0000"/>
                </a:solidFill>
                <a:latin typeface="Arial"/>
                <a:ea typeface="Calibri"/>
              </a:rPr>
              <a:t>	</a:t>
            </a:r>
            <a:r>
              <a:rPr b="0" lang="en-US" sz="1800" spc="-1" strike="noStrike">
                <a:solidFill>
                  <a:srgbClr val="ff0000"/>
                </a:solidFill>
                <a:latin typeface="Arial"/>
                <a:ea typeface="Calibri"/>
              </a:rPr>
              <a:t>	</a:t>
            </a:r>
            <a:r>
              <a:rPr b="0" lang="en-US" sz="1800" spc="-1" strike="noStrike">
                <a:solidFill>
                  <a:srgbClr val="ff0000"/>
                </a:solidFill>
                <a:latin typeface="Arial"/>
                <a:ea typeface="Calibri"/>
              </a:rPr>
              <a:t>	</a:t>
            </a:r>
            <a:r>
              <a:rPr b="0" lang="en-US" sz="1800" spc="-1" strike="noStrike">
                <a:solidFill>
                  <a:srgbClr val="000000"/>
                </a:solidFill>
                <a:latin typeface="Calibri"/>
                <a:ea typeface="Calibri"/>
              </a:rPr>
              <a:t>(</a:t>
            </a:r>
            <a:r>
              <a:rPr b="0" lang="zh-CN" sz="1800" spc="-1" strike="noStrike">
                <a:solidFill>
                  <a:srgbClr val="000000"/>
                </a:solidFill>
                <a:latin typeface="Calibri"/>
                <a:ea typeface="Calibri"/>
              </a:rPr>
              <a:t>出題：</a:t>
            </a:r>
            <a:r>
              <a:rPr b="0" lang="en-US" sz="1800" spc="-1" strike="noStrike">
                <a:solidFill>
                  <a:srgbClr val="000000"/>
                </a:solidFill>
                <a:latin typeface="Calibri"/>
                <a:ea typeface="Calibri"/>
              </a:rPr>
              <a:t>Mark)</a:t>
            </a:r>
            <a:endParaRPr b="0" lang="en-US" sz="1800" spc="-1" strike="noStrike">
              <a:solidFill>
                <a:srgbClr val="000000"/>
              </a:solidFill>
              <a:latin typeface="Arial"/>
            </a:endParaRPr>
          </a:p>
          <a:p>
            <a:pPr marL="442800" indent="-266400">
              <a:lnSpc>
                <a:spcPct val="100000"/>
              </a:lnSpc>
              <a:spcBef>
                <a:spcPts val="374"/>
              </a:spcBef>
              <a:tabLst>
                <a:tab algn="l" pos="0"/>
              </a:tabLst>
            </a:pPr>
            <a:r>
              <a:rPr b="0" lang="en-US" sz="1800" spc="-1" strike="noStrike">
                <a:solidFill>
                  <a:srgbClr val="ff0000"/>
                </a:solidFill>
                <a:latin typeface="Arial"/>
                <a:ea typeface="Calibri"/>
              </a:rPr>
              <a:t>	</a:t>
            </a:r>
            <a:r>
              <a:rPr b="0" lang="en-US" sz="1800" spc="-1" strike="noStrike">
                <a:solidFill>
                  <a:srgbClr val="000000"/>
                </a:solidFill>
                <a:latin typeface="Arial"/>
                <a:ea typeface="Calibri"/>
              </a:rPr>
              <a:t>4.1 Image Reconstruction (10%)  </a:t>
            </a:r>
            <a:endParaRPr b="0" lang="en-US" sz="1800" spc="-1" strike="noStrike">
              <a:solidFill>
                <a:srgbClr val="000000"/>
              </a:solidFill>
              <a:latin typeface="Arial"/>
            </a:endParaRPr>
          </a:p>
          <a:p>
            <a:pPr marL="442800" indent="-266400">
              <a:lnSpc>
                <a:spcPct val="100000"/>
              </a:lnSpc>
              <a:spcBef>
                <a:spcPts val="374"/>
              </a:spcBef>
              <a:tabLst>
                <a:tab algn="l" pos="0"/>
              </a:tabLst>
            </a:pP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4.2 Compute the reconstruction error (10%)</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endParaRPr b="0" lang="en-US" sz="1800" spc="-1" strike="noStrike">
              <a:solidFill>
                <a:srgbClr val="000000"/>
              </a:solidFill>
              <a:latin typeface="Arial"/>
            </a:endParaRPr>
          </a:p>
          <a:p>
            <a:pPr marL="176040">
              <a:lnSpc>
                <a:spcPct val="100000"/>
              </a:lnSpc>
              <a:spcBef>
                <a:spcPts val="374"/>
              </a:spcBef>
              <a:tabLst>
                <a:tab algn="l" pos="0"/>
              </a:tabLst>
            </a:pPr>
            <a:r>
              <a:rPr b="0" lang="en-US" sz="1800" spc="-1" strike="noStrike">
                <a:solidFill>
                  <a:srgbClr val="000000"/>
                </a:solidFill>
                <a:latin typeface="Arial"/>
                <a:ea typeface="Calibri"/>
              </a:rPr>
              <a:t>5. </a:t>
            </a:r>
            <a:r>
              <a:rPr b="0" lang="en-US" sz="1800" spc="-1" strike="noStrike">
                <a:solidFill>
                  <a:srgbClr val="ff0000"/>
                </a:solidFill>
                <a:latin typeface="Arial"/>
                <a:ea typeface="Calibri"/>
              </a:rPr>
              <a:t>(20%) </a:t>
            </a:r>
            <a:r>
              <a:rPr b="0" lang="en-US" sz="1800" spc="-1" strike="noStrike">
                <a:solidFill>
                  <a:srgbClr val="000000"/>
                </a:solidFill>
                <a:latin typeface="Arial"/>
                <a:ea typeface="Calibri"/>
              </a:rPr>
              <a:t>Dogs and Cats classification Using ResNet50</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	</a:t>
            </a:r>
            <a:r>
              <a:rPr b="0" lang="en-US" sz="1800" spc="-1" strike="noStrike">
                <a:solidFill>
                  <a:srgbClr val="000000"/>
                </a:solidFill>
                <a:latin typeface="Arial"/>
                <a:ea typeface="Calibri"/>
              </a:rPr>
              <a:t>(</a:t>
            </a:r>
            <a:r>
              <a:rPr b="0" lang="zh-CN" sz="1800" spc="-1" strike="noStrike">
                <a:solidFill>
                  <a:srgbClr val="000000"/>
                </a:solidFill>
                <a:latin typeface="Calibri"/>
                <a:ea typeface="Calibri"/>
              </a:rPr>
              <a:t>出題：</a:t>
            </a:r>
            <a:r>
              <a:rPr b="0" lang="en-US" sz="1800" spc="-1" strike="noStrike">
                <a:solidFill>
                  <a:srgbClr val="000000"/>
                </a:solidFill>
                <a:latin typeface="Calibri"/>
                <a:ea typeface="Calibri"/>
              </a:rPr>
              <a:t>Bill</a:t>
            </a:r>
            <a:r>
              <a:rPr b="0" lang="en-US" sz="1800" spc="-1" strike="noStrike">
                <a:solidFill>
                  <a:srgbClr val="000000"/>
                </a:solidFill>
                <a:latin typeface="Arial"/>
                <a:ea typeface="Calibri"/>
              </a:rPr>
              <a:t>)</a:t>
            </a:r>
            <a:endParaRPr b="0" lang="en-US" sz="1800" spc="-1" strike="noStrike">
              <a:solidFill>
                <a:srgbClr val="000000"/>
              </a:solidFill>
              <a:latin typeface="Arial"/>
            </a:endParaRPr>
          </a:p>
          <a:p>
            <a:pPr marL="176040">
              <a:lnSpc>
                <a:spcPct val="100000"/>
              </a:lnSpc>
              <a:spcBef>
                <a:spcPts val="374"/>
              </a:spcBef>
              <a:tabLst>
                <a:tab algn="l" pos="0"/>
              </a:tabLst>
            </a:pPr>
            <a:endParaRPr b="0" lang="en-US" sz="1800" spc="-1" strike="noStrike">
              <a:solidFill>
                <a:srgbClr val="000000"/>
              </a:solidFill>
              <a:latin typeface="Arial"/>
            </a:endParaRPr>
          </a:p>
          <a:p>
            <a:pPr marL="176040">
              <a:lnSpc>
                <a:spcPct val="100000"/>
              </a:lnSpc>
              <a:spcBef>
                <a:spcPts val="374"/>
              </a:spcBef>
              <a:tabLst>
                <a:tab algn="l" pos="0"/>
              </a:tabLst>
            </a:pPr>
            <a:endParaRPr b="0" lang="en-US" sz="1800" spc="-1" strike="noStrike">
              <a:solidFill>
                <a:srgbClr val="000000"/>
              </a:solidFill>
              <a:latin typeface="Arial"/>
            </a:endParaRPr>
          </a:p>
          <a:p>
            <a:pPr marL="133200">
              <a:lnSpc>
                <a:spcPct val="100000"/>
              </a:lnSpc>
              <a:spcBef>
                <a:spcPts val="751"/>
              </a:spcBef>
              <a:tabLst>
                <a:tab algn="l" pos="0"/>
              </a:tabLst>
            </a:pPr>
            <a:endParaRPr b="0" lang="en-US" sz="1800" spc="-1" strike="noStrike">
              <a:solidFill>
                <a:srgbClr val="000000"/>
              </a:solidFill>
              <a:latin typeface="Arial"/>
            </a:endParaRPr>
          </a:p>
          <a:p>
            <a:pPr marL="133200">
              <a:lnSpc>
                <a:spcPct val="100000"/>
              </a:lnSpc>
              <a:spcBef>
                <a:spcPts val="751"/>
              </a:spcBef>
              <a:tabLst>
                <a:tab algn="l" pos="0"/>
              </a:tabLst>
            </a:pPr>
            <a:endParaRPr b="0" lang="en-US" sz="1800" spc="-1" strike="noStrike">
              <a:solidFill>
                <a:srgbClr val="000000"/>
              </a:solidFill>
              <a:latin typeface="Arial"/>
            </a:endParaRPr>
          </a:p>
        </p:txBody>
      </p:sp>
      <p:sp>
        <p:nvSpPr>
          <p:cNvPr id="131" name="CustomShape 3"/>
          <p:cNvSpPr/>
          <p:nvPr/>
        </p:nvSpPr>
        <p:spPr>
          <a:xfrm>
            <a:off x="2592360" y="3546360"/>
            <a:ext cx="293220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UI</a:t>
            </a:r>
            <a:r>
              <a:rPr b="0" lang="en-US" sz="1400" spc="-1" strike="noStrike">
                <a:solidFill>
                  <a:srgbClr val="000000"/>
                </a:solidFill>
                <a:latin typeface="Arial"/>
                <a:ea typeface="Arial"/>
              </a:rPr>
              <a:t> example</a:t>
            </a:r>
            <a:endParaRPr b="0" lang="en-US" sz="1400" spc="-1" strike="noStrike">
              <a:latin typeface="Arial"/>
            </a:endParaRPr>
          </a:p>
        </p:txBody>
      </p:sp>
      <p:sp>
        <p:nvSpPr>
          <p:cNvPr id="132" name="TextShape 4"/>
          <p:cNvSpPr txBox="1"/>
          <p:nvPr/>
        </p:nvSpPr>
        <p:spPr>
          <a:xfrm>
            <a:off x="7086600" y="6584040"/>
            <a:ext cx="2057040" cy="273600"/>
          </a:xfrm>
          <a:prstGeom prst="rect">
            <a:avLst/>
          </a:prstGeom>
          <a:noFill/>
          <a:ln>
            <a:noFill/>
          </a:ln>
        </p:spPr>
        <p:txBody>
          <a:bodyPr lIns="68400" rIns="68400" tIns="34200" bIns="34200" anchor="ctr">
            <a:noAutofit/>
          </a:bodyPr>
          <a:p>
            <a:pPr algn="r">
              <a:lnSpc>
                <a:spcPct val="100000"/>
              </a:lnSpc>
            </a:pPr>
            <a:r>
              <a:rPr b="0" lang="en-US" sz="900" spc="-1" strike="noStrike">
                <a:solidFill>
                  <a:srgbClr val="888888"/>
                </a:solidFill>
                <a:latin typeface="Calibri"/>
                <a:ea typeface="Calibri"/>
              </a:rPr>
              <a:t>4</a:t>
            </a:r>
            <a:endParaRPr b="0" lang="en-US" sz="900" spc="-1" strike="noStrike">
              <a:latin typeface="Times New Roman"/>
            </a:endParaRPr>
          </a:p>
        </p:txBody>
      </p:sp>
      <p:pic>
        <p:nvPicPr>
          <p:cNvPr id="133" name="圖片 3" descr=""/>
          <p:cNvPicPr/>
          <p:nvPr/>
        </p:nvPicPr>
        <p:blipFill>
          <a:blip r:embed="rId1"/>
          <a:stretch/>
        </p:blipFill>
        <p:spPr>
          <a:xfrm>
            <a:off x="3666600" y="3479400"/>
            <a:ext cx="2057040" cy="33184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0" y="369000"/>
            <a:ext cx="9246600" cy="2151360"/>
          </a:xfrm>
          <a:prstGeom prst="rect">
            <a:avLst/>
          </a:prstGeom>
          <a:noFill/>
          <a:ln>
            <a:noFill/>
          </a:ln>
        </p:spPr>
        <p:txBody>
          <a:bodyPr>
            <a:noAutofit/>
          </a:bodyPr>
          <a:p>
            <a:pPr marL="360360" indent="-360000">
              <a:lnSpc>
                <a:spcPct val="100000"/>
              </a:lnSpc>
              <a:buClr>
                <a:srgbClr val="000000"/>
              </a:buClr>
              <a:buFont typeface="Wingdings" charset="2"/>
              <a:buChar char=""/>
            </a:pPr>
            <a:r>
              <a:rPr b="0" lang="en-US" sz="2000" spc="-1" strike="noStrike">
                <a:solidFill>
                  <a:srgbClr val="000000"/>
                </a:solidFill>
                <a:latin typeface="Arial"/>
                <a:ea typeface="Arial"/>
              </a:rPr>
              <a:t>Gi</a:t>
            </a:r>
            <a:r>
              <a:rPr b="0" lang="en-US" sz="2000" spc="-1" strike="noStrike">
                <a:solidFill>
                  <a:srgbClr val="000000"/>
                </a:solidFill>
                <a:latin typeface="Arial"/>
                <a:ea typeface="Calibri"/>
              </a:rPr>
              <a:t>ven a video: bgSub.mp4</a:t>
            </a:r>
            <a:endParaRPr b="0" lang="en-US" sz="2000" spc="-1" strike="noStrike">
              <a:solidFill>
                <a:srgbClr val="000000"/>
              </a:solidFill>
              <a:latin typeface="Arial"/>
            </a:endParaRPr>
          </a:p>
          <a:p>
            <a:pPr marL="360360" indent="-360000">
              <a:lnSpc>
                <a:spcPct val="100000"/>
              </a:lnSpc>
              <a:buClr>
                <a:srgbClr val="000000"/>
              </a:buClr>
              <a:buFont typeface="Wingdings" charset="2"/>
              <a:buChar char=""/>
            </a:pPr>
            <a:r>
              <a:rPr b="0" lang="en-US" sz="2000" spc="-1" strike="noStrike">
                <a:solidFill>
                  <a:srgbClr val="000000"/>
                </a:solidFill>
                <a:latin typeface="Arial"/>
                <a:ea typeface="Calibri"/>
              </a:rPr>
              <a:t>Q: 1) Click the button “1.1 Background Subtraction” to open two windows:</a:t>
            </a:r>
            <a:endParaRPr b="0" lang="en-US" sz="2000" spc="-1" strike="noStrike">
              <a:solidFill>
                <a:srgbClr val="000000"/>
              </a:solidFill>
              <a:latin typeface="Arial"/>
            </a:endParaRPr>
          </a:p>
          <a:p>
            <a:pPr lvl="4" marL="1255680" indent="-188640">
              <a:lnSpc>
                <a:spcPct val="100000"/>
              </a:lnSpc>
              <a:buClr>
                <a:srgbClr val="000000"/>
              </a:buClr>
              <a:buFont typeface="Arial"/>
              <a:buChar char="•"/>
            </a:pPr>
            <a:r>
              <a:rPr b="0" lang="en-US" sz="2000" spc="-1" strike="noStrike">
                <a:solidFill>
                  <a:srgbClr val="000000"/>
                </a:solidFill>
                <a:latin typeface="Calibri"/>
                <a:ea typeface="Times New Roman"/>
              </a:rPr>
              <a:t>One shows the original video: </a:t>
            </a:r>
            <a:r>
              <a:rPr b="0" lang="en-US" sz="2000" spc="-1" strike="noStrike">
                <a:solidFill>
                  <a:srgbClr val="000000"/>
                </a:solidFill>
                <a:latin typeface="Calibri"/>
                <a:ea typeface="Calibri"/>
              </a:rPr>
              <a:t>bgSub.mp4</a:t>
            </a:r>
            <a:endParaRPr b="0" lang="en-US" sz="2000" spc="-1" strike="noStrike">
              <a:solidFill>
                <a:srgbClr val="000000"/>
              </a:solidFill>
              <a:latin typeface="Arial"/>
            </a:endParaRPr>
          </a:p>
          <a:p>
            <a:pPr lvl="4" marL="1255680" indent="-188640">
              <a:lnSpc>
                <a:spcPct val="100000"/>
              </a:lnSpc>
              <a:buClr>
                <a:srgbClr val="000000"/>
              </a:buClr>
              <a:buFont typeface="Arial"/>
              <a:buChar char="•"/>
            </a:pPr>
            <a:r>
              <a:rPr b="0" lang="en-US" sz="2000" spc="-1" strike="noStrike">
                <a:solidFill>
                  <a:srgbClr val="000000"/>
                </a:solidFill>
                <a:latin typeface="Calibri"/>
                <a:ea typeface="Times New Roman"/>
              </a:rPr>
              <a:t>The other is the </a:t>
            </a:r>
            <a:r>
              <a:rPr b="1" lang="en-US" sz="2000" spc="-1" strike="noStrike">
                <a:solidFill>
                  <a:srgbClr val="000000"/>
                </a:solidFill>
                <a:latin typeface="Calibri"/>
                <a:ea typeface="Times New Roman"/>
              </a:rPr>
              <a:t>foreground video</a:t>
            </a:r>
            <a:r>
              <a:rPr b="0" lang="en-US" sz="2000" spc="-1" strike="noStrike">
                <a:solidFill>
                  <a:srgbClr val="000000"/>
                </a:solidFill>
                <a:latin typeface="Calibri"/>
                <a:ea typeface="Times New Roman"/>
              </a:rPr>
              <a:t>. </a:t>
            </a:r>
            <a:endParaRPr b="0" lang="en-US" sz="2000" spc="-1" strike="noStrike">
              <a:solidFill>
                <a:srgbClr val="000000"/>
              </a:solidFill>
              <a:latin typeface="Arial"/>
            </a:endParaRPr>
          </a:p>
          <a:p>
            <a:pPr lvl="4" marL="1255680" indent="-188640">
              <a:lnSpc>
                <a:spcPct val="100000"/>
              </a:lnSpc>
              <a:buClr>
                <a:srgbClr val="000000"/>
              </a:buClr>
              <a:buFont typeface="Arial"/>
              <a:buChar char="•"/>
            </a:pPr>
            <a:r>
              <a:rPr b="0" lang="en-US" sz="2000" spc="-1" strike="noStrike">
                <a:solidFill>
                  <a:srgbClr val="000000"/>
                </a:solidFill>
                <a:latin typeface="Calibri"/>
                <a:ea typeface="Times New Roman"/>
              </a:rPr>
              <a:t>Use first </a:t>
            </a:r>
            <a:r>
              <a:rPr b="0" lang="en-US" sz="2000" spc="-1" strike="noStrike">
                <a:solidFill>
                  <a:srgbClr val="ff0000"/>
                </a:solidFill>
                <a:latin typeface="Calibri"/>
                <a:ea typeface="Times New Roman"/>
              </a:rPr>
              <a:t>50 frames </a:t>
            </a:r>
            <a:r>
              <a:rPr b="0" lang="en-US" sz="2000" spc="-1" strike="noStrike">
                <a:solidFill>
                  <a:srgbClr val="000000"/>
                </a:solidFill>
                <a:latin typeface="Calibri"/>
                <a:ea typeface="Times New Roman"/>
              </a:rPr>
              <a:t>to build the background model</a:t>
            </a:r>
            <a:endParaRPr b="0" lang="en-US" sz="2000" spc="-1" strike="noStrike">
              <a:solidFill>
                <a:srgbClr val="000000"/>
              </a:solidFill>
              <a:latin typeface="Arial"/>
            </a:endParaRPr>
          </a:p>
          <a:p>
            <a:pPr lvl="4" marL="1255680" indent="-188640">
              <a:lnSpc>
                <a:spcPct val="100000"/>
              </a:lnSpc>
              <a:buClr>
                <a:srgbClr val="000000"/>
              </a:buClr>
              <a:buFont typeface="Arial"/>
              <a:buChar char="•"/>
            </a:pPr>
            <a:r>
              <a:rPr b="0" lang="en-US" sz="2000" spc="-1" strike="noStrike">
                <a:solidFill>
                  <a:srgbClr val="ff0000"/>
                </a:solidFill>
                <a:latin typeface="Calibri"/>
                <a:ea typeface="Calibri"/>
              </a:rPr>
              <a:t>DO NOT </a:t>
            </a:r>
            <a:r>
              <a:rPr b="0" lang="en-US" sz="2000" spc="-1" strike="noStrike">
                <a:solidFill>
                  <a:srgbClr val="000000"/>
                </a:solidFill>
                <a:latin typeface="Calibri"/>
                <a:ea typeface="Calibri"/>
              </a:rPr>
              <a:t>use OpenCV function </a:t>
            </a:r>
            <a:r>
              <a:rPr b="0" lang="en-US" sz="2000" spc="-1" strike="noStrike">
                <a:solidFill>
                  <a:srgbClr val="000000"/>
                </a:solidFill>
                <a:latin typeface="Consolas"/>
                <a:ea typeface="Calibri"/>
              </a:rPr>
              <a:t>cv2.createbackgroundSubstractor()</a:t>
            </a:r>
            <a:endParaRPr b="0" lang="en-US" sz="2000" spc="-1" strike="noStrike">
              <a:solidFill>
                <a:srgbClr val="000000"/>
              </a:solidFill>
              <a:latin typeface="Arial"/>
            </a:endParaRPr>
          </a:p>
        </p:txBody>
      </p:sp>
      <p:sp>
        <p:nvSpPr>
          <p:cNvPr id="135" name="TextShape 2"/>
          <p:cNvSpPr txBox="1"/>
          <p:nvPr/>
        </p:nvSpPr>
        <p:spPr>
          <a:xfrm>
            <a:off x="0" y="55440"/>
            <a:ext cx="9114840" cy="324000"/>
          </a:xfrm>
          <a:prstGeom prst="rect">
            <a:avLst/>
          </a:prstGeom>
          <a:noFill/>
          <a:ln>
            <a:noFill/>
          </a:ln>
        </p:spPr>
        <p:txBody>
          <a:bodyPr anchor="ctr">
            <a:noAutofit/>
          </a:bodyPr>
          <a:p>
            <a:pPr marL="2598840" indent="-2598480">
              <a:lnSpc>
                <a:spcPct val="90000"/>
              </a:lnSpc>
              <a:tabLst>
                <a:tab algn="l" pos="0"/>
              </a:tabLst>
            </a:pPr>
            <a:r>
              <a:rPr b="1" lang="en-US" sz="2000" spc="-1" strike="noStrike">
                <a:solidFill>
                  <a:srgbClr val="000000"/>
                </a:solidFill>
                <a:latin typeface="Calibri"/>
                <a:ea typeface="Times New Roman"/>
              </a:rPr>
              <a:t>1. (20%) Background Subtraction: Simple Gaussian Model (1/2)</a:t>
            </a:r>
            <a:r>
              <a:rPr b="1" lang="en-US" sz="2000" spc="-1" strike="noStrike">
                <a:solidFill>
                  <a:srgbClr val="ff0000"/>
                </a:solidFill>
                <a:latin typeface="Calibri"/>
                <a:ea typeface="Times New Roman"/>
              </a:rPr>
              <a:t>     </a:t>
            </a:r>
            <a:r>
              <a:rPr b="1" lang="en-US" sz="2000" spc="-1" strike="noStrike">
                <a:solidFill>
                  <a:srgbClr val="000000"/>
                </a:solidFill>
                <a:latin typeface="Calibri"/>
                <a:ea typeface="Times New Roman"/>
              </a:rPr>
              <a:t>  </a:t>
            </a:r>
            <a:r>
              <a:rPr b="0" lang="en-US" sz="2000" spc="-1" strike="noStrike">
                <a:solidFill>
                  <a:srgbClr val="000000"/>
                </a:solidFill>
                <a:latin typeface="Calibri"/>
                <a:ea typeface="Calibri"/>
              </a:rPr>
              <a:t>(</a:t>
            </a:r>
            <a:r>
              <a:rPr b="0" lang="zh-TW" sz="2000" spc="-1" strike="noStrike">
                <a:solidFill>
                  <a:srgbClr val="000000"/>
                </a:solidFill>
                <a:latin typeface="Calibri"/>
                <a:ea typeface="Calibri"/>
              </a:rPr>
              <a:t>出題：</a:t>
            </a:r>
            <a:r>
              <a:rPr b="0" lang="en-US" sz="2000" spc="-1" strike="noStrike">
                <a:solidFill>
                  <a:srgbClr val="000000"/>
                </a:solidFill>
                <a:latin typeface="Calibri"/>
                <a:ea typeface="Calibri"/>
              </a:rPr>
              <a:t>Brian)</a:t>
            </a:r>
            <a:endParaRPr b="0" lang="en-US" sz="2000" spc="-1" strike="noStrike">
              <a:solidFill>
                <a:srgbClr val="000000"/>
              </a:solidFill>
              <a:latin typeface="Arial"/>
            </a:endParaRPr>
          </a:p>
        </p:txBody>
      </p:sp>
      <p:sp>
        <p:nvSpPr>
          <p:cNvPr id="136" name="TextShape 3"/>
          <p:cNvSpPr txBox="1"/>
          <p:nvPr/>
        </p:nvSpPr>
        <p:spPr>
          <a:xfrm>
            <a:off x="6400800" y="6496920"/>
            <a:ext cx="2742840" cy="364680"/>
          </a:xfrm>
          <a:prstGeom prst="rect">
            <a:avLst/>
          </a:prstGeom>
          <a:noFill/>
          <a:ln>
            <a:noFill/>
          </a:ln>
        </p:spPr>
        <p:txBody>
          <a:bodyPr anchor="ctr">
            <a:noAutofit/>
          </a:bodyPr>
          <a:p>
            <a:pPr algn="r">
              <a:lnSpc>
                <a:spcPct val="100000"/>
              </a:lnSpc>
              <a:tabLst>
                <a:tab algn="l" pos="0"/>
              </a:tabLst>
            </a:pPr>
            <a:fld id="{A0C41618-B0D5-4429-92C5-D427A6EF800E}" type="slidenum">
              <a:rPr b="0" lang="en-US" sz="1200" spc="-1" strike="noStrike">
                <a:solidFill>
                  <a:srgbClr val="888888"/>
                </a:solidFill>
                <a:latin typeface="Calibri"/>
                <a:ea typeface="Calibri"/>
              </a:rPr>
              <a:t>1</a:t>
            </a:fld>
            <a:endParaRPr b="0" lang="en-US" sz="1200" spc="-1" strike="noStrike">
              <a:latin typeface="Times New Roman"/>
            </a:endParaRPr>
          </a:p>
        </p:txBody>
      </p:sp>
      <p:grpSp>
        <p:nvGrpSpPr>
          <p:cNvPr id="137" name="Group 4"/>
          <p:cNvGrpSpPr/>
          <p:nvPr/>
        </p:nvGrpSpPr>
        <p:grpSpPr>
          <a:xfrm>
            <a:off x="6981480" y="2609640"/>
            <a:ext cx="1874880" cy="1150200"/>
            <a:chOff x="6981480" y="2609640"/>
            <a:chExt cx="1874880" cy="1150200"/>
          </a:xfrm>
        </p:grpSpPr>
        <p:pic>
          <p:nvPicPr>
            <p:cNvPr id="138" name="Picture 7" descr=""/>
            <p:cNvPicPr/>
            <p:nvPr/>
          </p:nvPicPr>
          <p:blipFill>
            <a:blip r:embed="rId1"/>
            <a:stretch/>
          </p:blipFill>
          <p:spPr>
            <a:xfrm>
              <a:off x="6981480" y="2609640"/>
              <a:ext cx="621360" cy="279360"/>
            </a:xfrm>
            <a:prstGeom prst="rect">
              <a:avLst/>
            </a:prstGeom>
            <a:ln>
              <a:solidFill>
                <a:srgbClr val="ff0000"/>
              </a:solidFill>
            </a:ln>
          </p:spPr>
        </p:pic>
        <p:pic>
          <p:nvPicPr>
            <p:cNvPr id="139" name="Picture 7" descr=""/>
            <p:cNvPicPr/>
            <p:nvPr/>
          </p:nvPicPr>
          <p:blipFill>
            <a:blip r:embed="rId2"/>
            <a:stretch/>
          </p:blipFill>
          <p:spPr>
            <a:xfrm>
              <a:off x="6991560" y="2901960"/>
              <a:ext cx="621360" cy="279360"/>
            </a:xfrm>
            <a:prstGeom prst="rect">
              <a:avLst/>
            </a:prstGeom>
            <a:ln>
              <a:noFill/>
            </a:ln>
          </p:spPr>
        </p:pic>
        <p:pic>
          <p:nvPicPr>
            <p:cNvPr id="140" name="Picture 7" descr=""/>
            <p:cNvPicPr/>
            <p:nvPr/>
          </p:nvPicPr>
          <p:blipFill>
            <a:blip r:embed="rId3"/>
            <a:stretch/>
          </p:blipFill>
          <p:spPr>
            <a:xfrm>
              <a:off x="6991560" y="3197520"/>
              <a:ext cx="621360" cy="279360"/>
            </a:xfrm>
            <a:prstGeom prst="rect">
              <a:avLst/>
            </a:prstGeom>
            <a:ln>
              <a:noFill/>
            </a:ln>
          </p:spPr>
        </p:pic>
        <p:pic>
          <p:nvPicPr>
            <p:cNvPr id="141" name="Picture 7" descr=""/>
            <p:cNvPicPr/>
            <p:nvPr/>
          </p:nvPicPr>
          <p:blipFill>
            <a:blip r:embed="rId4"/>
            <a:stretch/>
          </p:blipFill>
          <p:spPr>
            <a:xfrm>
              <a:off x="6991560" y="3477240"/>
              <a:ext cx="621360" cy="279360"/>
            </a:xfrm>
            <a:prstGeom prst="rect">
              <a:avLst/>
            </a:prstGeom>
            <a:ln>
              <a:noFill/>
            </a:ln>
          </p:spPr>
        </p:pic>
        <p:pic>
          <p:nvPicPr>
            <p:cNvPr id="142" name="Picture 7" descr=""/>
            <p:cNvPicPr/>
            <p:nvPr/>
          </p:nvPicPr>
          <p:blipFill>
            <a:blip r:embed="rId5"/>
            <a:stretch/>
          </p:blipFill>
          <p:spPr>
            <a:xfrm>
              <a:off x="7613280" y="2614680"/>
              <a:ext cx="621360" cy="279360"/>
            </a:xfrm>
            <a:prstGeom prst="rect">
              <a:avLst/>
            </a:prstGeom>
            <a:ln>
              <a:noFill/>
            </a:ln>
          </p:spPr>
        </p:pic>
        <p:pic>
          <p:nvPicPr>
            <p:cNvPr id="143" name="Picture 7" descr=""/>
            <p:cNvPicPr/>
            <p:nvPr/>
          </p:nvPicPr>
          <p:blipFill>
            <a:blip r:embed="rId6"/>
            <a:stretch/>
          </p:blipFill>
          <p:spPr>
            <a:xfrm>
              <a:off x="8235000" y="2622240"/>
              <a:ext cx="621360" cy="279360"/>
            </a:xfrm>
            <a:prstGeom prst="rect">
              <a:avLst/>
            </a:prstGeom>
            <a:ln>
              <a:noFill/>
            </a:ln>
          </p:spPr>
        </p:pic>
        <p:pic>
          <p:nvPicPr>
            <p:cNvPr id="144" name="Picture 7" descr=""/>
            <p:cNvPicPr/>
            <p:nvPr/>
          </p:nvPicPr>
          <p:blipFill>
            <a:blip r:embed="rId7"/>
            <a:stretch/>
          </p:blipFill>
          <p:spPr>
            <a:xfrm>
              <a:off x="7613280" y="2904840"/>
              <a:ext cx="621360" cy="279360"/>
            </a:xfrm>
            <a:prstGeom prst="rect">
              <a:avLst/>
            </a:prstGeom>
            <a:ln>
              <a:noFill/>
            </a:ln>
          </p:spPr>
        </p:pic>
        <p:pic>
          <p:nvPicPr>
            <p:cNvPr id="145" name="Picture 7" descr=""/>
            <p:cNvPicPr/>
            <p:nvPr/>
          </p:nvPicPr>
          <p:blipFill>
            <a:blip r:embed="rId8"/>
            <a:stretch/>
          </p:blipFill>
          <p:spPr>
            <a:xfrm>
              <a:off x="7613280" y="3200400"/>
              <a:ext cx="621360" cy="279360"/>
            </a:xfrm>
            <a:prstGeom prst="rect">
              <a:avLst/>
            </a:prstGeom>
            <a:ln>
              <a:noFill/>
            </a:ln>
          </p:spPr>
        </p:pic>
        <p:pic>
          <p:nvPicPr>
            <p:cNvPr id="146" name="Picture 7" descr=""/>
            <p:cNvPicPr/>
            <p:nvPr/>
          </p:nvPicPr>
          <p:blipFill>
            <a:blip r:embed="rId9"/>
            <a:stretch/>
          </p:blipFill>
          <p:spPr>
            <a:xfrm>
              <a:off x="7613280" y="3480480"/>
              <a:ext cx="621360" cy="279360"/>
            </a:xfrm>
            <a:prstGeom prst="rect">
              <a:avLst/>
            </a:prstGeom>
            <a:ln>
              <a:noFill/>
            </a:ln>
          </p:spPr>
        </p:pic>
        <p:pic>
          <p:nvPicPr>
            <p:cNvPr id="147" name="Picture 7" descr=""/>
            <p:cNvPicPr/>
            <p:nvPr/>
          </p:nvPicPr>
          <p:blipFill>
            <a:blip r:embed="rId10"/>
            <a:stretch/>
          </p:blipFill>
          <p:spPr>
            <a:xfrm>
              <a:off x="8235000" y="2901960"/>
              <a:ext cx="621360" cy="279360"/>
            </a:xfrm>
            <a:prstGeom prst="rect">
              <a:avLst/>
            </a:prstGeom>
            <a:ln>
              <a:noFill/>
            </a:ln>
          </p:spPr>
        </p:pic>
        <p:pic>
          <p:nvPicPr>
            <p:cNvPr id="148" name="Picture 7" descr=""/>
            <p:cNvPicPr/>
            <p:nvPr/>
          </p:nvPicPr>
          <p:blipFill>
            <a:blip r:embed="rId11"/>
            <a:stretch/>
          </p:blipFill>
          <p:spPr>
            <a:xfrm>
              <a:off x="8235000" y="3197520"/>
              <a:ext cx="621360" cy="279360"/>
            </a:xfrm>
            <a:prstGeom prst="rect">
              <a:avLst/>
            </a:prstGeom>
            <a:ln>
              <a:noFill/>
            </a:ln>
          </p:spPr>
        </p:pic>
        <p:pic>
          <p:nvPicPr>
            <p:cNvPr id="149" name="Picture 7" descr=""/>
            <p:cNvPicPr/>
            <p:nvPr/>
          </p:nvPicPr>
          <p:blipFill>
            <a:blip r:embed="rId12"/>
            <a:stretch/>
          </p:blipFill>
          <p:spPr>
            <a:xfrm>
              <a:off x="8235000" y="3477240"/>
              <a:ext cx="621360" cy="279360"/>
            </a:xfrm>
            <a:prstGeom prst="rect">
              <a:avLst/>
            </a:prstGeom>
            <a:ln>
              <a:noFill/>
            </a:ln>
          </p:spPr>
        </p:pic>
      </p:grpSp>
      <p:grpSp>
        <p:nvGrpSpPr>
          <p:cNvPr id="150" name="Group 5"/>
          <p:cNvGrpSpPr/>
          <p:nvPr/>
        </p:nvGrpSpPr>
        <p:grpSpPr>
          <a:xfrm>
            <a:off x="828000" y="2568600"/>
            <a:ext cx="2611080" cy="1643400"/>
            <a:chOff x="828000" y="2568600"/>
            <a:chExt cx="2611080" cy="1643400"/>
          </a:xfrm>
        </p:grpSpPr>
        <p:pic>
          <p:nvPicPr>
            <p:cNvPr id="151" name="圖片 3" descr="一張含有 路面, 相片, 飛機, 飛行 的圖片&#10;&#10;自動產生的描述"/>
            <p:cNvPicPr/>
            <p:nvPr/>
          </p:nvPicPr>
          <p:blipFill>
            <a:blip r:embed="rId13"/>
            <a:stretch/>
          </p:blipFill>
          <p:spPr>
            <a:xfrm>
              <a:off x="828000" y="2568600"/>
              <a:ext cx="2016720" cy="1069920"/>
            </a:xfrm>
            <a:prstGeom prst="rect">
              <a:avLst/>
            </a:prstGeom>
            <a:ln>
              <a:noFill/>
            </a:ln>
          </p:spPr>
        </p:pic>
        <p:pic>
          <p:nvPicPr>
            <p:cNvPr id="152" name="圖片 22" descr="一張含有 路面, 相片, 飛機, 飛行 的圖片&#10;&#10;自動產生的描述"/>
            <p:cNvPicPr/>
            <p:nvPr/>
          </p:nvPicPr>
          <p:blipFill>
            <a:blip r:embed="rId14"/>
            <a:stretch/>
          </p:blipFill>
          <p:spPr>
            <a:xfrm>
              <a:off x="946800" y="2683080"/>
              <a:ext cx="2016720" cy="1069920"/>
            </a:xfrm>
            <a:prstGeom prst="rect">
              <a:avLst/>
            </a:prstGeom>
            <a:ln>
              <a:noFill/>
            </a:ln>
          </p:spPr>
        </p:pic>
        <p:pic>
          <p:nvPicPr>
            <p:cNvPr id="153" name="圖片 23" descr="一張含有 路面, 相片, 飛機, 飛行 的圖片&#10;&#10;自動產生的描述"/>
            <p:cNvPicPr/>
            <p:nvPr/>
          </p:nvPicPr>
          <p:blipFill>
            <a:blip r:embed="rId15"/>
            <a:stretch/>
          </p:blipFill>
          <p:spPr>
            <a:xfrm>
              <a:off x="1065600" y="2797920"/>
              <a:ext cx="2016720" cy="1069920"/>
            </a:xfrm>
            <a:prstGeom prst="rect">
              <a:avLst/>
            </a:prstGeom>
            <a:ln>
              <a:noFill/>
            </a:ln>
          </p:spPr>
        </p:pic>
        <p:pic>
          <p:nvPicPr>
            <p:cNvPr id="154" name="圖片 24" descr="一張含有 路面, 相片, 飛機, 飛行 的圖片&#10;&#10;自動產生的描述"/>
            <p:cNvPicPr/>
            <p:nvPr/>
          </p:nvPicPr>
          <p:blipFill>
            <a:blip r:embed="rId16"/>
            <a:stretch/>
          </p:blipFill>
          <p:spPr>
            <a:xfrm>
              <a:off x="1184760" y="2912760"/>
              <a:ext cx="2016720" cy="1069920"/>
            </a:xfrm>
            <a:prstGeom prst="rect">
              <a:avLst/>
            </a:prstGeom>
            <a:ln>
              <a:noFill/>
            </a:ln>
          </p:spPr>
        </p:pic>
        <p:pic>
          <p:nvPicPr>
            <p:cNvPr id="155" name="圖片 25" descr="一張含有 路面, 相片, 飛機, 飛行 的圖片&#10;&#10;自動產生的描述"/>
            <p:cNvPicPr/>
            <p:nvPr/>
          </p:nvPicPr>
          <p:blipFill>
            <a:blip r:embed="rId17"/>
            <a:stretch/>
          </p:blipFill>
          <p:spPr>
            <a:xfrm>
              <a:off x="1303560" y="3027240"/>
              <a:ext cx="2016720" cy="1069920"/>
            </a:xfrm>
            <a:prstGeom prst="rect">
              <a:avLst/>
            </a:prstGeom>
            <a:ln>
              <a:noFill/>
            </a:ln>
          </p:spPr>
        </p:pic>
        <p:pic>
          <p:nvPicPr>
            <p:cNvPr id="156" name="圖片 26" descr="一張含有 路面, 相片, 飛機, 飛行 的圖片&#10;&#10;自動產生的描述"/>
            <p:cNvPicPr/>
            <p:nvPr/>
          </p:nvPicPr>
          <p:blipFill>
            <a:blip r:embed="rId18"/>
            <a:stretch/>
          </p:blipFill>
          <p:spPr>
            <a:xfrm>
              <a:off x="1422360" y="3142080"/>
              <a:ext cx="2016720" cy="1069920"/>
            </a:xfrm>
            <a:prstGeom prst="rect">
              <a:avLst/>
            </a:prstGeom>
            <a:ln>
              <a:noFill/>
            </a:ln>
          </p:spPr>
        </p:pic>
      </p:grpSp>
      <p:sp>
        <p:nvSpPr>
          <p:cNvPr id="157" name="CustomShape 6"/>
          <p:cNvSpPr/>
          <p:nvPr/>
        </p:nvSpPr>
        <p:spPr>
          <a:xfrm rot="18708600">
            <a:off x="967320" y="3486240"/>
            <a:ext cx="170640" cy="985680"/>
          </a:xfrm>
          <a:prstGeom prst="lef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158" name="CustomShape 7"/>
          <p:cNvSpPr/>
          <p:nvPr/>
        </p:nvSpPr>
        <p:spPr>
          <a:xfrm>
            <a:off x="-16200" y="3907080"/>
            <a:ext cx="120096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0~50 frame</a:t>
            </a:r>
            <a:endParaRPr b="0" lang="en-US" sz="1400" spc="-1" strike="noStrike">
              <a:latin typeface="Arial"/>
            </a:endParaRPr>
          </a:p>
        </p:txBody>
      </p:sp>
      <p:sp>
        <p:nvSpPr>
          <p:cNvPr id="159" name="CustomShape 8"/>
          <p:cNvSpPr/>
          <p:nvPr/>
        </p:nvSpPr>
        <p:spPr>
          <a:xfrm>
            <a:off x="3485880" y="3169080"/>
            <a:ext cx="702720" cy="207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60" name="CustomShape 9"/>
          <p:cNvSpPr/>
          <p:nvPr/>
        </p:nvSpPr>
        <p:spPr>
          <a:xfrm>
            <a:off x="5509440" y="3305160"/>
            <a:ext cx="146052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Background gaussian model</a:t>
            </a:r>
            <a:endParaRPr b="0" lang="en-US" sz="1400" spc="-1" strike="noStrike">
              <a:latin typeface="Arial"/>
            </a:endParaRPr>
          </a:p>
        </p:txBody>
      </p:sp>
      <p:sp>
        <p:nvSpPr>
          <p:cNvPr id="161" name="CustomShape 10"/>
          <p:cNvSpPr/>
          <p:nvPr/>
        </p:nvSpPr>
        <p:spPr>
          <a:xfrm>
            <a:off x="6909120" y="3666600"/>
            <a:ext cx="2092680" cy="637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Arial"/>
                <a:ea typeface="Arial"/>
              </a:rPr>
              <a:t>Each pixel will have a mean </a:t>
            </a:r>
            <a:endParaRPr b="0" lang="en-US" sz="1200" spc="-1" strike="noStrike">
              <a:latin typeface="Arial"/>
            </a:endParaRPr>
          </a:p>
          <a:p>
            <a:pPr>
              <a:lnSpc>
                <a:spcPct val="100000"/>
              </a:lnSpc>
            </a:pPr>
            <a:r>
              <a:rPr b="0" lang="en-US" sz="1200" spc="-1" strike="noStrike">
                <a:solidFill>
                  <a:srgbClr val="000000"/>
                </a:solidFill>
                <a:latin typeface="Arial"/>
                <a:ea typeface="Arial"/>
              </a:rPr>
              <a:t>and a standard deviation (total width x height models)</a:t>
            </a:r>
            <a:endParaRPr b="0" lang="en-US" sz="1200" spc="-1" strike="noStrike">
              <a:latin typeface="Arial"/>
            </a:endParaRPr>
          </a:p>
        </p:txBody>
      </p:sp>
      <p:sp>
        <p:nvSpPr>
          <p:cNvPr id="162" name="CustomShape 11"/>
          <p:cNvSpPr/>
          <p:nvPr/>
        </p:nvSpPr>
        <p:spPr>
          <a:xfrm>
            <a:off x="35280" y="2273400"/>
            <a:ext cx="8992080" cy="199800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63" name="CustomShape 12"/>
          <p:cNvSpPr/>
          <p:nvPr/>
        </p:nvSpPr>
        <p:spPr>
          <a:xfrm>
            <a:off x="-17640" y="2221920"/>
            <a:ext cx="264996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Arial"/>
              </a:rPr>
              <a:t>1. Build background model</a:t>
            </a:r>
            <a:endParaRPr b="0" lang="en-US" sz="1600" spc="-1" strike="noStrike">
              <a:latin typeface="Arial"/>
            </a:endParaRPr>
          </a:p>
        </p:txBody>
      </p:sp>
      <p:sp>
        <p:nvSpPr>
          <p:cNvPr id="164" name="CustomShape 13"/>
          <p:cNvSpPr/>
          <p:nvPr/>
        </p:nvSpPr>
        <p:spPr>
          <a:xfrm>
            <a:off x="35280" y="4457880"/>
            <a:ext cx="8992080" cy="234432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65" name="CustomShape 14"/>
          <p:cNvSpPr/>
          <p:nvPr/>
        </p:nvSpPr>
        <p:spPr>
          <a:xfrm>
            <a:off x="-16560" y="4410000"/>
            <a:ext cx="2775600" cy="577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Arial"/>
              </a:rPr>
              <a:t>2. Test new pixel belongs to background or foreground</a:t>
            </a:r>
            <a:endParaRPr b="0" lang="en-US" sz="1600" spc="-1" strike="noStrike">
              <a:latin typeface="Arial"/>
            </a:endParaRPr>
          </a:p>
        </p:txBody>
      </p:sp>
      <p:pic>
        <p:nvPicPr>
          <p:cNvPr id="166" name="Picture 7" descr=""/>
          <p:cNvPicPr/>
          <p:nvPr/>
        </p:nvPicPr>
        <p:blipFill>
          <a:blip r:embed="rId19"/>
          <a:stretch/>
        </p:blipFill>
        <p:spPr>
          <a:xfrm>
            <a:off x="2716200" y="4822920"/>
            <a:ext cx="2391840" cy="1251000"/>
          </a:xfrm>
          <a:prstGeom prst="rect">
            <a:avLst/>
          </a:prstGeom>
          <a:ln>
            <a:noFill/>
          </a:ln>
        </p:spPr>
      </p:pic>
      <p:sp>
        <p:nvSpPr>
          <p:cNvPr id="167" name="CustomShape 15"/>
          <p:cNvSpPr/>
          <p:nvPr/>
        </p:nvSpPr>
        <p:spPr>
          <a:xfrm>
            <a:off x="3798000" y="6023520"/>
            <a:ext cx="45360" cy="4536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68" name="CustomShape 16"/>
          <p:cNvSpPr/>
          <p:nvPr/>
        </p:nvSpPr>
        <p:spPr>
          <a:xfrm flipV="1">
            <a:off x="3813480" y="6112440"/>
            <a:ext cx="360" cy="19404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169" name="Line 17"/>
          <p:cNvSpPr/>
          <p:nvPr/>
        </p:nvSpPr>
        <p:spPr>
          <a:xfrm>
            <a:off x="3584880" y="4602240"/>
            <a:ext cx="0" cy="1467000"/>
          </a:xfrm>
          <a:prstGeom prst="line">
            <a:avLst/>
          </a:prstGeom>
          <a:ln>
            <a:solidFill>
              <a:srgbClr val="ff0000"/>
            </a:solidFill>
            <a:prstDash val="dash"/>
            <a:round/>
          </a:ln>
        </p:spPr>
        <p:style>
          <a:lnRef idx="1">
            <a:schemeClr val="accent1"/>
          </a:lnRef>
          <a:fillRef idx="0">
            <a:schemeClr val="accent1"/>
          </a:fillRef>
          <a:effectRef idx="0">
            <a:schemeClr val="accent1"/>
          </a:effectRef>
          <a:fontRef idx="minor"/>
        </p:style>
      </p:sp>
      <p:sp>
        <p:nvSpPr>
          <p:cNvPr id="170" name="CustomShape 18"/>
          <p:cNvSpPr/>
          <p:nvPr/>
        </p:nvSpPr>
        <p:spPr>
          <a:xfrm>
            <a:off x="3537720" y="4592880"/>
            <a:ext cx="124668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mean </a:t>
            </a:r>
            <a:r>
              <a:rPr b="0" lang="en-US" sz="1400" spc="-1" strike="noStrike">
                <a:solidFill>
                  <a:srgbClr val="5b9bd5"/>
                </a:solidFill>
                <a:latin typeface="Arial"/>
                <a:ea typeface="Arial"/>
              </a:rPr>
              <a:t>ex: 25</a:t>
            </a:r>
            <a:endParaRPr b="0" lang="en-US" sz="1400" spc="-1" strike="noStrike">
              <a:latin typeface="Arial"/>
            </a:endParaRPr>
          </a:p>
        </p:txBody>
      </p:sp>
      <p:sp>
        <p:nvSpPr>
          <p:cNvPr id="171" name="CustomShape 19"/>
          <p:cNvSpPr/>
          <p:nvPr/>
        </p:nvSpPr>
        <p:spPr>
          <a:xfrm>
            <a:off x="3506040" y="5320800"/>
            <a:ext cx="152136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std * 5 </a:t>
            </a:r>
            <a:r>
              <a:rPr b="0" lang="en-US" sz="1400" spc="-1" strike="noStrike">
                <a:solidFill>
                  <a:srgbClr val="5b9bd5"/>
                </a:solidFill>
                <a:latin typeface="Arial"/>
                <a:ea typeface="Arial"/>
              </a:rPr>
              <a:t>ex: 3*5</a:t>
            </a:r>
            <a:endParaRPr b="0" lang="en-US" sz="1400" spc="-1" strike="noStrike">
              <a:latin typeface="Arial"/>
            </a:endParaRPr>
          </a:p>
        </p:txBody>
      </p:sp>
      <p:sp>
        <p:nvSpPr>
          <p:cNvPr id="172" name="CustomShape 20"/>
          <p:cNvSpPr/>
          <p:nvPr/>
        </p:nvSpPr>
        <p:spPr>
          <a:xfrm>
            <a:off x="3588480" y="5619960"/>
            <a:ext cx="272520" cy="360"/>
          </a:xfrm>
          <a:custGeom>
            <a:avLst/>
            <a:gdLst/>
            <a:ahLst/>
            <a:rect l="l" t="t" r="r" b="b"/>
            <a:pathLst>
              <a:path w="21600" h="21600">
                <a:moveTo>
                  <a:pt x="0" y="0"/>
                </a:moveTo>
                <a:lnTo>
                  <a:pt x="21600" y="21600"/>
                </a:lnTo>
              </a:path>
            </a:pathLst>
          </a:custGeom>
          <a:noFill/>
          <a:ln>
            <a:solidFill>
              <a:srgbClr val="ff0000"/>
            </a:solidFill>
            <a:prstDash val="dash"/>
            <a:round/>
            <a:headEnd len="med" type="triangle" w="med"/>
            <a:tailEnd len="med" type="triangle" w="med"/>
          </a:ln>
        </p:spPr>
        <p:style>
          <a:lnRef idx="1">
            <a:schemeClr val="accent1"/>
          </a:lnRef>
          <a:fillRef idx="0">
            <a:schemeClr val="accent1"/>
          </a:fillRef>
          <a:effectRef idx="0">
            <a:schemeClr val="accent1"/>
          </a:effectRef>
          <a:fontRef idx="minor"/>
        </p:style>
      </p:sp>
      <p:sp>
        <p:nvSpPr>
          <p:cNvPr id="173" name="CustomShape 21"/>
          <p:cNvSpPr/>
          <p:nvPr/>
        </p:nvSpPr>
        <p:spPr>
          <a:xfrm>
            <a:off x="3247200" y="6193080"/>
            <a:ext cx="226836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new pixel value </a:t>
            </a:r>
            <a:r>
              <a:rPr b="0" lang="en-US" sz="1400" spc="-1" strike="noStrike">
                <a:solidFill>
                  <a:srgbClr val="5b9bd5"/>
                </a:solidFill>
                <a:latin typeface="Arial"/>
                <a:ea typeface="Arial"/>
              </a:rPr>
              <a:t>ex: 28</a:t>
            </a:r>
            <a:endParaRPr b="0" lang="en-US" sz="1400" spc="-1" strike="noStrike">
              <a:latin typeface="Arial"/>
            </a:endParaRPr>
          </a:p>
        </p:txBody>
      </p:sp>
      <p:pic>
        <p:nvPicPr>
          <p:cNvPr id="174" name="Picture 7" descr=""/>
          <p:cNvPicPr/>
          <p:nvPr/>
        </p:nvPicPr>
        <p:blipFill>
          <a:blip r:embed="rId20"/>
          <a:stretch/>
        </p:blipFill>
        <p:spPr>
          <a:xfrm>
            <a:off x="5690160" y="4822920"/>
            <a:ext cx="2391840" cy="1251000"/>
          </a:xfrm>
          <a:prstGeom prst="rect">
            <a:avLst/>
          </a:prstGeom>
          <a:ln>
            <a:noFill/>
          </a:ln>
        </p:spPr>
      </p:pic>
      <p:sp>
        <p:nvSpPr>
          <p:cNvPr id="175" name="CustomShape 22"/>
          <p:cNvSpPr/>
          <p:nvPr/>
        </p:nvSpPr>
        <p:spPr>
          <a:xfrm>
            <a:off x="7532280" y="6037560"/>
            <a:ext cx="45360" cy="4536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176" name="CustomShape 23"/>
          <p:cNvSpPr/>
          <p:nvPr/>
        </p:nvSpPr>
        <p:spPr>
          <a:xfrm flipV="1">
            <a:off x="7555320" y="6117120"/>
            <a:ext cx="360" cy="189000"/>
          </a:xfrm>
          <a:custGeom>
            <a:avLst/>
            <a:gdLst/>
            <a:ahLst/>
            <a:rect l="l" t="t" r="r" b="b"/>
            <a:pathLst>
              <a:path w="21600" h="21600">
                <a:moveTo>
                  <a:pt x="0" y="0"/>
                </a:moveTo>
                <a:lnTo>
                  <a:pt x="21600" y="21600"/>
                </a:lnTo>
              </a:path>
            </a:pathLst>
          </a:custGeom>
          <a:noFill/>
          <a:ln>
            <a:solidFill>
              <a:srgbClr val="5597d3"/>
            </a:solidFill>
            <a:round/>
            <a:tailEnd len="med" type="triangle" w="med"/>
          </a:ln>
        </p:spPr>
        <p:style>
          <a:lnRef idx="1">
            <a:schemeClr val="accent1"/>
          </a:lnRef>
          <a:fillRef idx="0">
            <a:schemeClr val="accent1"/>
          </a:fillRef>
          <a:effectRef idx="0">
            <a:schemeClr val="accent1"/>
          </a:effectRef>
          <a:fontRef idx="minor"/>
        </p:style>
      </p:sp>
      <p:sp>
        <p:nvSpPr>
          <p:cNvPr id="177" name="Line 24"/>
          <p:cNvSpPr/>
          <p:nvPr/>
        </p:nvSpPr>
        <p:spPr>
          <a:xfrm>
            <a:off x="6558480" y="4602240"/>
            <a:ext cx="0" cy="1467000"/>
          </a:xfrm>
          <a:prstGeom prst="line">
            <a:avLst/>
          </a:prstGeom>
          <a:ln>
            <a:solidFill>
              <a:srgbClr val="ff0000"/>
            </a:solidFill>
            <a:prstDash val="dash"/>
            <a:round/>
          </a:ln>
        </p:spPr>
        <p:style>
          <a:lnRef idx="1">
            <a:schemeClr val="accent1"/>
          </a:lnRef>
          <a:fillRef idx="0">
            <a:schemeClr val="accent1"/>
          </a:fillRef>
          <a:effectRef idx="0">
            <a:schemeClr val="accent1"/>
          </a:effectRef>
          <a:fontRef idx="minor"/>
        </p:style>
      </p:sp>
      <p:sp>
        <p:nvSpPr>
          <p:cNvPr id="178" name="CustomShape 25"/>
          <p:cNvSpPr/>
          <p:nvPr/>
        </p:nvSpPr>
        <p:spPr>
          <a:xfrm>
            <a:off x="6521760" y="4550760"/>
            <a:ext cx="136368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mean </a:t>
            </a:r>
            <a:r>
              <a:rPr b="0" lang="en-US" sz="1400" spc="-1" strike="noStrike">
                <a:solidFill>
                  <a:srgbClr val="5b9bd5"/>
                </a:solidFill>
                <a:latin typeface="Arial"/>
                <a:ea typeface="Arial"/>
              </a:rPr>
              <a:t>ex: 25</a:t>
            </a:r>
            <a:endParaRPr b="0" lang="en-US" sz="1400" spc="-1" strike="noStrike">
              <a:latin typeface="Arial"/>
            </a:endParaRPr>
          </a:p>
        </p:txBody>
      </p:sp>
      <p:sp>
        <p:nvSpPr>
          <p:cNvPr id="179" name="CustomShape 26"/>
          <p:cNvSpPr/>
          <p:nvPr/>
        </p:nvSpPr>
        <p:spPr>
          <a:xfrm>
            <a:off x="6479640" y="5320800"/>
            <a:ext cx="147564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std * 5 </a:t>
            </a:r>
            <a:r>
              <a:rPr b="0" lang="en-US" sz="1400" spc="-1" strike="noStrike">
                <a:solidFill>
                  <a:srgbClr val="5b9bd5"/>
                </a:solidFill>
                <a:latin typeface="Arial"/>
                <a:ea typeface="Arial"/>
              </a:rPr>
              <a:t>ex: 3*5</a:t>
            </a:r>
            <a:endParaRPr b="0" lang="en-US" sz="1400" spc="-1" strike="noStrike">
              <a:latin typeface="Arial"/>
            </a:endParaRPr>
          </a:p>
        </p:txBody>
      </p:sp>
      <p:sp>
        <p:nvSpPr>
          <p:cNvPr id="180" name="CustomShape 27"/>
          <p:cNvSpPr/>
          <p:nvPr/>
        </p:nvSpPr>
        <p:spPr>
          <a:xfrm>
            <a:off x="6562440" y="5619960"/>
            <a:ext cx="272520" cy="360"/>
          </a:xfrm>
          <a:custGeom>
            <a:avLst/>
            <a:gdLst/>
            <a:ahLst/>
            <a:rect l="l" t="t" r="r" b="b"/>
            <a:pathLst>
              <a:path w="21600" h="21600">
                <a:moveTo>
                  <a:pt x="0" y="0"/>
                </a:moveTo>
                <a:lnTo>
                  <a:pt x="21600" y="21600"/>
                </a:lnTo>
              </a:path>
            </a:pathLst>
          </a:custGeom>
          <a:noFill/>
          <a:ln>
            <a:solidFill>
              <a:srgbClr val="ff0000"/>
            </a:solidFill>
            <a:prstDash val="dash"/>
            <a:round/>
            <a:headEnd len="med" type="triangle" w="med"/>
            <a:tailEnd len="med" type="triangle" w="med"/>
          </a:ln>
        </p:spPr>
        <p:style>
          <a:lnRef idx="1">
            <a:schemeClr val="accent1"/>
          </a:lnRef>
          <a:fillRef idx="0">
            <a:schemeClr val="accent1"/>
          </a:fillRef>
          <a:effectRef idx="0">
            <a:schemeClr val="accent1"/>
          </a:effectRef>
          <a:fontRef idx="minor"/>
        </p:style>
      </p:sp>
      <p:sp>
        <p:nvSpPr>
          <p:cNvPr id="181" name="CustomShape 28"/>
          <p:cNvSpPr/>
          <p:nvPr/>
        </p:nvSpPr>
        <p:spPr>
          <a:xfrm>
            <a:off x="6983280" y="6231960"/>
            <a:ext cx="207720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Arial"/>
              </a:rPr>
              <a:t>new pixel value </a:t>
            </a:r>
            <a:r>
              <a:rPr b="0" lang="en-US" sz="1400" spc="-1" strike="noStrike">
                <a:solidFill>
                  <a:srgbClr val="5b9bd5"/>
                </a:solidFill>
                <a:latin typeface="Arial"/>
                <a:ea typeface="Arial"/>
              </a:rPr>
              <a:t>ex: 60</a:t>
            </a:r>
            <a:endParaRPr b="0" lang="en-US" sz="1400" spc="-1" strike="noStrike">
              <a:latin typeface="Arial"/>
            </a:endParaRPr>
          </a:p>
        </p:txBody>
      </p:sp>
      <p:sp>
        <p:nvSpPr>
          <p:cNvPr id="182" name="CustomShape 29"/>
          <p:cNvSpPr/>
          <p:nvPr/>
        </p:nvSpPr>
        <p:spPr>
          <a:xfrm>
            <a:off x="2521080" y="4618080"/>
            <a:ext cx="2832480" cy="1878480"/>
          </a:xfrm>
          <a:prstGeom prst="rect">
            <a:avLst/>
          </a:prstGeom>
          <a:noFill/>
          <a:ln>
            <a:prstDash val="dashDot"/>
            <a:round/>
          </a:ln>
        </p:spPr>
        <p:style>
          <a:lnRef idx="2">
            <a:schemeClr val="accent1">
              <a:shade val="50000"/>
            </a:schemeClr>
          </a:lnRef>
          <a:fillRef idx="1">
            <a:schemeClr val="accent1"/>
          </a:fillRef>
          <a:effectRef idx="0">
            <a:schemeClr val="accent1"/>
          </a:effectRef>
          <a:fontRef idx="minor"/>
        </p:style>
      </p:sp>
      <p:sp>
        <p:nvSpPr>
          <p:cNvPr id="183" name="CustomShape 30"/>
          <p:cNvSpPr/>
          <p:nvPr/>
        </p:nvSpPr>
        <p:spPr>
          <a:xfrm>
            <a:off x="5515920" y="4597560"/>
            <a:ext cx="3375000" cy="1899000"/>
          </a:xfrm>
          <a:prstGeom prst="rect">
            <a:avLst/>
          </a:prstGeom>
          <a:noFill/>
          <a:ln>
            <a:prstDash val="dashDot"/>
            <a:round/>
          </a:ln>
        </p:spPr>
        <p:style>
          <a:lnRef idx="2">
            <a:schemeClr val="accent1">
              <a:shade val="50000"/>
            </a:schemeClr>
          </a:lnRef>
          <a:fillRef idx="1">
            <a:schemeClr val="accent1"/>
          </a:fillRef>
          <a:effectRef idx="0">
            <a:schemeClr val="accent1"/>
          </a:effectRef>
          <a:fontRef idx="minor"/>
        </p:style>
      </p:sp>
      <p:sp>
        <p:nvSpPr>
          <p:cNvPr id="184" name="CustomShape 31"/>
          <p:cNvSpPr/>
          <p:nvPr/>
        </p:nvSpPr>
        <p:spPr>
          <a:xfrm>
            <a:off x="3027960" y="6464520"/>
            <a:ext cx="219672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ff0000"/>
                </a:solidFill>
                <a:latin typeface="Arial"/>
                <a:ea typeface="Arial"/>
              </a:rPr>
              <a:t>Belongs to Background</a:t>
            </a:r>
            <a:endParaRPr b="0" lang="en-US" sz="1400" spc="-1" strike="noStrike">
              <a:latin typeface="Arial"/>
            </a:endParaRPr>
          </a:p>
        </p:txBody>
      </p:sp>
      <p:sp>
        <p:nvSpPr>
          <p:cNvPr id="185" name="CustomShape 32"/>
          <p:cNvSpPr/>
          <p:nvPr/>
        </p:nvSpPr>
        <p:spPr>
          <a:xfrm>
            <a:off x="6433920" y="6471000"/>
            <a:ext cx="219672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ff0000"/>
                </a:solidFill>
                <a:latin typeface="Arial"/>
                <a:ea typeface="Arial"/>
              </a:rPr>
              <a:t>Belongs to Foreground</a:t>
            </a:r>
            <a:endParaRPr b="0" lang="en-US" sz="1400" spc="-1" strike="noStrike">
              <a:latin typeface="Arial"/>
            </a:endParaRPr>
          </a:p>
        </p:txBody>
      </p:sp>
      <p:grpSp>
        <p:nvGrpSpPr>
          <p:cNvPr id="186" name="Group 33"/>
          <p:cNvGrpSpPr/>
          <p:nvPr/>
        </p:nvGrpSpPr>
        <p:grpSpPr>
          <a:xfrm>
            <a:off x="3364920" y="2557440"/>
            <a:ext cx="2202480" cy="1737360"/>
            <a:chOff x="3364920" y="2557440"/>
            <a:chExt cx="2202480" cy="1737360"/>
          </a:xfrm>
        </p:grpSpPr>
        <p:grpSp>
          <p:nvGrpSpPr>
            <p:cNvPr id="187" name="Group 34"/>
            <p:cNvGrpSpPr/>
            <p:nvPr/>
          </p:nvGrpSpPr>
          <p:grpSpPr>
            <a:xfrm>
              <a:off x="4426920" y="2847960"/>
              <a:ext cx="1096920" cy="1018800"/>
              <a:chOff x="4426920" y="2847960"/>
              <a:chExt cx="1096920" cy="1018800"/>
            </a:xfrm>
          </p:grpSpPr>
          <p:sp>
            <p:nvSpPr>
              <p:cNvPr id="188" name="Line 35"/>
              <p:cNvSpPr/>
              <p:nvPr/>
            </p:nvSpPr>
            <p:spPr>
              <a:xfrm flipV="1">
                <a:off x="4426920" y="2847960"/>
                <a:ext cx="479880" cy="25308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89" name="Line 36"/>
              <p:cNvSpPr/>
              <p:nvPr/>
            </p:nvSpPr>
            <p:spPr>
              <a:xfrm flipV="1">
                <a:off x="4426920" y="3557160"/>
                <a:ext cx="479880" cy="25272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0" name="Line 37"/>
              <p:cNvSpPr/>
              <p:nvPr/>
            </p:nvSpPr>
            <p:spPr>
              <a:xfrm>
                <a:off x="4426920" y="3099600"/>
                <a:ext cx="0" cy="70308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1" name="Line 38"/>
              <p:cNvSpPr/>
              <p:nvPr/>
            </p:nvSpPr>
            <p:spPr>
              <a:xfrm>
                <a:off x="4906800" y="2856960"/>
                <a:ext cx="0" cy="70272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2" name="Line 39"/>
              <p:cNvSpPr/>
              <p:nvPr/>
            </p:nvSpPr>
            <p:spPr>
              <a:xfrm flipV="1">
                <a:off x="5043960" y="2904840"/>
                <a:ext cx="479880" cy="25272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3" name="Line 40"/>
              <p:cNvSpPr/>
              <p:nvPr/>
            </p:nvSpPr>
            <p:spPr>
              <a:xfrm flipV="1">
                <a:off x="5043960" y="3613680"/>
                <a:ext cx="479880" cy="25308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4" name="Line 41"/>
              <p:cNvSpPr/>
              <p:nvPr/>
            </p:nvSpPr>
            <p:spPr>
              <a:xfrm>
                <a:off x="5043960" y="3156480"/>
                <a:ext cx="0" cy="70272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5" name="Line 42"/>
              <p:cNvSpPr/>
              <p:nvPr/>
            </p:nvSpPr>
            <p:spPr>
              <a:xfrm>
                <a:off x="5523840" y="2913480"/>
                <a:ext cx="0" cy="70272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6" name="Line 43"/>
              <p:cNvSpPr/>
              <p:nvPr/>
            </p:nvSpPr>
            <p:spPr>
              <a:xfrm>
                <a:off x="4426920" y="3099600"/>
                <a:ext cx="617040" cy="5688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7" name="Line 44"/>
              <p:cNvSpPr/>
              <p:nvPr/>
            </p:nvSpPr>
            <p:spPr>
              <a:xfrm>
                <a:off x="4426920" y="3797640"/>
                <a:ext cx="617040" cy="5688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8" name="Line 45"/>
              <p:cNvSpPr/>
              <p:nvPr/>
            </p:nvSpPr>
            <p:spPr>
              <a:xfrm>
                <a:off x="4899960" y="2855520"/>
                <a:ext cx="617040" cy="56520"/>
              </a:xfrm>
              <a:prstGeom prst="line">
                <a:avLst/>
              </a:prstGeom>
              <a:ln>
                <a:solidFill>
                  <a:srgbClr val="5597d3"/>
                </a:solidFill>
                <a:round/>
              </a:ln>
            </p:spPr>
            <p:style>
              <a:lnRef idx="1">
                <a:schemeClr val="accent1"/>
              </a:lnRef>
              <a:fillRef idx="0">
                <a:schemeClr val="accent1"/>
              </a:fillRef>
              <a:effectRef idx="0">
                <a:schemeClr val="accent1"/>
              </a:effectRef>
              <a:fontRef idx="minor"/>
            </p:style>
          </p:sp>
          <p:sp>
            <p:nvSpPr>
              <p:cNvPr id="199" name="Line 46"/>
              <p:cNvSpPr/>
              <p:nvPr/>
            </p:nvSpPr>
            <p:spPr>
              <a:xfrm>
                <a:off x="4899960" y="3562200"/>
                <a:ext cx="617040" cy="56520"/>
              </a:xfrm>
              <a:prstGeom prst="line">
                <a:avLst/>
              </a:prstGeom>
              <a:ln>
                <a:solidFill>
                  <a:srgbClr val="5597d3"/>
                </a:solidFill>
                <a:round/>
              </a:ln>
            </p:spPr>
            <p:style>
              <a:lnRef idx="1">
                <a:schemeClr val="accent1"/>
              </a:lnRef>
              <a:fillRef idx="0">
                <a:schemeClr val="accent1"/>
              </a:fillRef>
              <a:effectRef idx="0">
                <a:schemeClr val="accent1"/>
              </a:effectRef>
              <a:fontRef idx="minor"/>
            </p:style>
          </p:sp>
        </p:grpSp>
        <p:grpSp>
          <p:nvGrpSpPr>
            <p:cNvPr id="200" name="Group 47"/>
            <p:cNvGrpSpPr/>
            <p:nvPr/>
          </p:nvGrpSpPr>
          <p:grpSpPr>
            <a:xfrm>
              <a:off x="3364920" y="2557440"/>
              <a:ext cx="2202480" cy="1737360"/>
              <a:chOff x="3364920" y="2557440"/>
              <a:chExt cx="2202480" cy="1737360"/>
            </a:xfrm>
          </p:grpSpPr>
          <p:sp>
            <p:nvSpPr>
              <p:cNvPr id="201" name="CustomShape 48"/>
              <p:cNvSpPr/>
              <p:nvPr/>
            </p:nvSpPr>
            <p:spPr>
              <a:xfrm>
                <a:off x="4240080" y="3156120"/>
                <a:ext cx="119520" cy="678240"/>
              </a:xfrm>
              <a:prstGeom prst="lef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202" name="CustomShape 49"/>
              <p:cNvSpPr/>
              <p:nvPr/>
            </p:nvSpPr>
            <p:spPr>
              <a:xfrm rot="16516200">
                <a:off x="4652640" y="3668760"/>
                <a:ext cx="194760" cy="637560"/>
              </a:xfrm>
              <a:prstGeom prst="lef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203" name="CustomShape 50"/>
              <p:cNvSpPr/>
              <p:nvPr/>
            </p:nvSpPr>
            <p:spPr>
              <a:xfrm rot="3628800">
                <a:off x="4505040" y="2560320"/>
                <a:ext cx="182520" cy="579240"/>
              </a:xfrm>
              <a:prstGeom prst="leftBrace">
                <a:avLst>
                  <a:gd name="adj1" fmla="val 8333"/>
                  <a:gd name="adj2" fmla="val 50000"/>
                </a:avLst>
              </a:prstGeom>
              <a:noFill/>
              <a:ln>
                <a:solidFill>
                  <a:srgbClr val="5597d3"/>
                </a:solidFill>
                <a:round/>
              </a:ln>
            </p:spPr>
            <p:style>
              <a:lnRef idx="1">
                <a:schemeClr val="accent1"/>
              </a:lnRef>
              <a:fillRef idx="0">
                <a:schemeClr val="accent1"/>
              </a:fillRef>
              <a:effectRef idx="0">
                <a:schemeClr val="accent1"/>
              </a:effectRef>
              <a:fontRef idx="minor"/>
            </p:style>
          </p:sp>
          <p:sp>
            <p:nvSpPr>
              <p:cNvPr id="204" name="CustomShape 51"/>
              <p:cNvSpPr/>
              <p:nvPr/>
            </p:nvSpPr>
            <p:spPr>
              <a:xfrm>
                <a:off x="3364920" y="3378600"/>
                <a:ext cx="133524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Arial"/>
                    <a:ea typeface="Arial"/>
                  </a:rPr>
                  <a:t>Image height</a:t>
                </a:r>
                <a:endParaRPr b="0" lang="en-US" sz="1000" spc="-1" strike="noStrike">
                  <a:latin typeface="Arial"/>
                </a:endParaRPr>
              </a:p>
            </p:txBody>
          </p:sp>
          <p:sp>
            <p:nvSpPr>
              <p:cNvPr id="205" name="CustomShape 52"/>
              <p:cNvSpPr/>
              <p:nvPr/>
            </p:nvSpPr>
            <p:spPr>
              <a:xfrm>
                <a:off x="4232160" y="4052160"/>
                <a:ext cx="133524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Arial"/>
                    <a:ea typeface="Arial"/>
                  </a:rPr>
                  <a:t>Image width</a:t>
                </a:r>
                <a:endParaRPr b="0" lang="en-US" sz="1000" spc="-1" strike="noStrike">
                  <a:latin typeface="Arial"/>
                </a:endParaRPr>
              </a:p>
            </p:txBody>
          </p:sp>
          <p:sp>
            <p:nvSpPr>
              <p:cNvPr id="206" name="CustomShape 53"/>
              <p:cNvSpPr/>
              <p:nvPr/>
            </p:nvSpPr>
            <p:spPr>
              <a:xfrm>
                <a:off x="4151160" y="2557440"/>
                <a:ext cx="1335240" cy="242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Arial"/>
                    <a:ea typeface="Arial"/>
                  </a:rPr>
                  <a:t>frame = 0 ~ 50</a:t>
                </a:r>
                <a:endParaRPr b="0" lang="en-US" sz="1000" spc="-1" strike="noStrike">
                  <a:latin typeface="Arial"/>
                </a:endParaRPr>
              </a:p>
            </p:txBody>
          </p:sp>
        </p:grpSp>
      </p:grpSp>
      <p:sp>
        <p:nvSpPr>
          <p:cNvPr id="207" name="CustomShape 54"/>
          <p:cNvSpPr/>
          <p:nvPr/>
        </p:nvSpPr>
        <p:spPr>
          <a:xfrm>
            <a:off x="5591160" y="3150360"/>
            <a:ext cx="1228680" cy="207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08" name="Line 55"/>
          <p:cNvSpPr/>
          <p:nvPr/>
        </p:nvSpPr>
        <p:spPr>
          <a:xfrm>
            <a:off x="4423680" y="3212640"/>
            <a:ext cx="133920" cy="1116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09" name="Line 56"/>
          <p:cNvSpPr/>
          <p:nvPr/>
        </p:nvSpPr>
        <p:spPr>
          <a:xfrm>
            <a:off x="4903560" y="2964600"/>
            <a:ext cx="133920" cy="1116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0" name="Line 57"/>
          <p:cNvSpPr/>
          <p:nvPr/>
        </p:nvSpPr>
        <p:spPr>
          <a:xfrm flipV="1">
            <a:off x="4543920" y="2858400"/>
            <a:ext cx="493200" cy="26712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1" name="Line 58"/>
          <p:cNvSpPr/>
          <p:nvPr/>
        </p:nvSpPr>
        <p:spPr>
          <a:xfrm flipV="1">
            <a:off x="4547160" y="2975760"/>
            <a:ext cx="474840" cy="25092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2" name="Line 59"/>
          <p:cNvSpPr/>
          <p:nvPr/>
        </p:nvSpPr>
        <p:spPr>
          <a:xfrm flipV="1">
            <a:off x="4420080" y="2846880"/>
            <a:ext cx="493200" cy="26712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3" name="Line 60"/>
          <p:cNvSpPr/>
          <p:nvPr/>
        </p:nvSpPr>
        <p:spPr>
          <a:xfrm>
            <a:off x="4422600" y="3101040"/>
            <a:ext cx="133920" cy="1116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4" name="Line 61"/>
          <p:cNvSpPr/>
          <p:nvPr/>
        </p:nvSpPr>
        <p:spPr>
          <a:xfrm flipV="1">
            <a:off x="4428720" y="3115080"/>
            <a:ext cx="0" cy="10620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5" name="Line 62"/>
          <p:cNvSpPr/>
          <p:nvPr/>
        </p:nvSpPr>
        <p:spPr>
          <a:xfrm flipV="1">
            <a:off x="4546800" y="3120480"/>
            <a:ext cx="0" cy="10620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6" name="Line 63"/>
          <p:cNvSpPr/>
          <p:nvPr/>
        </p:nvSpPr>
        <p:spPr>
          <a:xfrm>
            <a:off x="4903200" y="2849040"/>
            <a:ext cx="133920" cy="1080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7" name="Line 64"/>
          <p:cNvSpPr/>
          <p:nvPr/>
        </p:nvSpPr>
        <p:spPr>
          <a:xfrm flipV="1">
            <a:off x="4909320" y="2863080"/>
            <a:ext cx="0" cy="1058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8" name="Line 65"/>
          <p:cNvSpPr/>
          <p:nvPr/>
        </p:nvSpPr>
        <p:spPr>
          <a:xfrm flipV="1">
            <a:off x="5027400" y="2868120"/>
            <a:ext cx="0" cy="10620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219" name="CustomShape 66"/>
          <p:cNvSpPr/>
          <p:nvPr/>
        </p:nvSpPr>
        <p:spPr>
          <a:xfrm flipV="1">
            <a:off x="5004720" y="2742840"/>
            <a:ext cx="2183040" cy="164880"/>
          </a:xfrm>
          <a:custGeom>
            <a:avLst/>
            <a:gdLst/>
            <a:ahLst/>
            <a:rect l="l" t="t" r="r" b="b"/>
            <a:pathLst>
              <a:path w="21600" h="21600">
                <a:moveTo>
                  <a:pt x="0" y="0"/>
                </a:moveTo>
                <a:lnTo>
                  <a:pt x="21600" y="21600"/>
                </a:lnTo>
              </a:path>
            </a:pathLst>
          </a:custGeom>
          <a:noFill/>
          <a:ln>
            <a:solidFill>
              <a:srgbClr val="ff0000"/>
            </a:solidFill>
            <a:prstDash val="dash"/>
            <a:round/>
            <a:tailEnd len="med" type="triangle" w="med"/>
          </a:ln>
        </p:spPr>
        <p:style>
          <a:lnRef idx="1">
            <a:schemeClr val="accent1"/>
          </a:lnRef>
          <a:fillRef idx="0">
            <a:schemeClr val="accent1"/>
          </a:fillRef>
          <a:effectRef idx="0">
            <a:schemeClr val="accent1"/>
          </a:effectRef>
          <a:fontRef idx="minor"/>
        </p:style>
      </p:sp>
      <p:sp>
        <p:nvSpPr>
          <p:cNvPr id="220" name="CustomShape 67"/>
          <p:cNvSpPr/>
          <p:nvPr/>
        </p:nvSpPr>
        <p:spPr>
          <a:xfrm>
            <a:off x="5424120" y="2346120"/>
            <a:ext cx="204732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Arial"/>
                <a:ea typeface="Arial"/>
              </a:rPr>
              <a:t>Build one gaussian model at every pixel position</a:t>
            </a:r>
            <a:endParaRPr b="0" lang="en-US" sz="1200" spc="-1" strike="noStrike">
              <a:latin typeface="Arial"/>
            </a:endParaRPr>
          </a:p>
        </p:txBody>
      </p:sp>
      <p:sp>
        <p:nvSpPr>
          <p:cNvPr id="221" name="CustomShape 68"/>
          <p:cNvSpPr/>
          <p:nvPr/>
        </p:nvSpPr>
        <p:spPr>
          <a:xfrm>
            <a:off x="66240" y="5466600"/>
            <a:ext cx="2174760" cy="637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5b9bd5"/>
                </a:solidFill>
                <a:latin typeface="Arial"/>
                <a:ea typeface="Arial"/>
              </a:rPr>
              <a:t>Ex:</a:t>
            </a:r>
            <a:endParaRPr b="0" lang="en-US" sz="1200" spc="-1" strike="noStrike">
              <a:latin typeface="Arial"/>
            </a:endParaRPr>
          </a:p>
          <a:p>
            <a:pPr>
              <a:lnSpc>
                <a:spcPct val="100000"/>
              </a:lnSpc>
            </a:pPr>
            <a:r>
              <a:rPr b="0" lang="en-US" sz="1200" spc="-1" strike="noStrike">
                <a:solidFill>
                  <a:srgbClr val="5b9bd5"/>
                </a:solidFill>
                <a:latin typeface="Arial"/>
                <a:ea typeface="Arial"/>
              </a:rPr>
              <a:t>Mean = 25</a:t>
            </a:r>
            <a:endParaRPr b="0" lang="en-US" sz="1200" spc="-1" strike="noStrike">
              <a:latin typeface="Arial"/>
            </a:endParaRPr>
          </a:p>
          <a:p>
            <a:pPr>
              <a:lnSpc>
                <a:spcPct val="100000"/>
              </a:lnSpc>
            </a:pPr>
            <a:r>
              <a:rPr b="0" lang="en-US" sz="1200" spc="-1" strike="noStrike">
                <a:solidFill>
                  <a:srgbClr val="5b9bd5"/>
                </a:solidFill>
                <a:latin typeface="Arial"/>
                <a:ea typeface="Arial"/>
              </a:rPr>
              <a:t>Std (standard deviation) = 3</a:t>
            </a:r>
            <a:endParaRPr b="0" lang="en-US" sz="1200" spc="-1" strike="noStrike">
              <a:latin typeface="Arial"/>
            </a:endParaRPr>
          </a:p>
        </p:txBody>
      </p:sp>
      <p:sp>
        <p:nvSpPr>
          <p:cNvPr id="222" name="CustomShape 69"/>
          <p:cNvSpPr/>
          <p:nvPr/>
        </p:nvSpPr>
        <p:spPr>
          <a:xfrm>
            <a:off x="4282560" y="4294440"/>
            <a:ext cx="154800" cy="1908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23" name="CustomShape 70"/>
          <p:cNvSpPr/>
          <p:nvPr/>
        </p:nvSpPr>
        <p:spPr>
          <a:xfrm>
            <a:off x="4440240" y="4233960"/>
            <a:ext cx="3445200" cy="272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Arial"/>
                <a:ea typeface="Arial"/>
              </a:rPr>
              <a:t>Output: w x h gaussian models (mean and std)</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0" y="369000"/>
            <a:ext cx="9086400" cy="4350960"/>
          </a:xfrm>
          <a:prstGeom prst="rect">
            <a:avLst/>
          </a:prstGeom>
          <a:noFill/>
          <a:ln>
            <a:noFill/>
          </a:ln>
        </p:spPr>
        <p:txBody>
          <a:bodyPr>
            <a:noAutofit/>
          </a:bodyPr>
          <a:p>
            <a:pPr marL="343080" indent="-342720">
              <a:lnSpc>
                <a:spcPct val="150000"/>
              </a:lnSpc>
              <a:buClr>
                <a:srgbClr val="000000"/>
              </a:buClr>
              <a:buFont typeface="Wingdings" charset="2"/>
              <a:buChar char=""/>
            </a:pPr>
            <a:r>
              <a:rPr b="0" lang="en-US" sz="2000" spc="-1" strike="noStrike">
                <a:solidFill>
                  <a:srgbClr val="000000"/>
                </a:solidFill>
                <a:latin typeface="Arial"/>
                <a:ea typeface="Calibri"/>
              </a:rPr>
              <a:t>Hint </a:t>
            </a:r>
            <a:r>
              <a:rPr b="0" lang="en-US" sz="2000" spc="-1" strike="noStrike">
                <a:solidFill>
                  <a:srgbClr val="000000"/>
                </a:solidFill>
                <a:latin typeface="Calibri"/>
                <a:ea typeface="Calibri"/>
              </a:rPr>
              <a:t>:  (1) Convert video frames to </a:t>
            </a:r>
            <a:r>
              <a:rPr b="0" lang="en-US" sz="2000" spc="-1" strike="noStrike">
                <a:solidFill>
                  <a:srgbClr val="ff0000"/>
                </a:solidFill>
                <a:latin typeface="Calibri"/>
                <a:ea typeface="Calibri"/>
              </a:rPr>
              <a:t>gray</a:t>
            </a:r>
            <a:endParaRPr b="0" lang="en-US" sz="2000" spc="-1" strike="noStrike">
              <a:solidFill>
                <a:srgbClr val="000000"/>
              </a:solidFill>
              <a:latin typeface="Arial"/>
            </a:endParaRPr>
          </a:p>
          <a:p>
            <a:pPr marL="1434960" indent="-367920">
              <a:lnSpc>
                <a:spcPct val="100000"/>
              </a:lnSpc>
              <a:tabLst>
                <a:tab algn="l" pos="0"/>
              </a:tabLst>
            </a:pPr>
            <a:r>
              <a:rPr b="0" lang="en-US" sz="2000" spc="-1" strike="noStrike">
                <a:solidFill>
                  <a:srgbClr val="000000"/>
                </a:solidFill>
                <a:latin typeface="Calibri"/>
                <a:ea typeface="Calibri"/>
              </a:rPr>
              <a:t>(2) For every pixels in video from 0~50 frames, build a </a:t>
            </a:r>
            <a:r>
              <a:rPr b="0" lang="en-US" sz="2000" spc="-1" strike="noStrike">
                <a:solidFill>
                  <a:srgbClr val="ff0000"/>
                </a:solidFill>
                <a:latin typeface="Calibri"/>
                <a:ea typeface="Calibri"/>
              </a:rPr>
              <a:t>gaussian model</a:t>
            </a:r>
            <a:r>
              <a:rPr b="0" lang="en-US" sz="2000" spc="-1" strike="noStrike">
                <a:solidFill>
                  <a:srgbClr val="000000"/>
                </a:solidFill>
                <a:latin typeface="Calibri"/>
                <a:ea typeface="Calibri"/>
              </a:rPr>
              <a:t> with </a:t>
            </a:r>
            <a:r>
              <a:rPr b="0" lang="en-US" sz="2000" spc="-1" strike="noStrike">
                <a:solidFill>
                  <a:srgbClr val="ff0000"/>
                </a:solidFill>
                <a:latin typeface="Calibri"/>
                <a:ea typeface="Calibri"/>
              </a:rPr>
              <a:t>mean</a:t>
            </a:r>
            <a:r>
              <a:rPr b="0" lang="en-US" sz="2000" spc="-1" strike="noStrike">
                <a:solidFill>
                  <a:srgbClr val="000000"/>
                </a:solidFill>
                <a:latin typeface="Calibri"/>
                <a:ea typeface="Calibri"/>
              </a:rPr>
              <a:t> and </a:t>
            </a:r>
            <a:r>
              <a:rPr b="0" lang="en-US" sz="2000" spc="-1" strike="noStrike">
                <a:solidFill>
                  <a:srgbClr val="ff0000"/>
                </a:solidFill>
                <a:latin typeface="Calibri"/>
                <a:ea typeface="Calibri"/>
              </a:rPr>
              <a:t>standard deviation </a:t>
            </a:r>
            <a:r>
              <a:rPr b="0" lang="en-US" sz="2000" spc="-1" strike="noStrike">
                <a:solidFill>
                  <a:srgbClr val="000000"/>
                </a:solidFill>
                <a:latin typeface="Calibri"/>
                <a:ea typeface="Calibri"/>
              </a:rPr>
              <a:t>(if standard deviation is less then 5, set to 5)</a:t>
            </a:r>
            <a:endParaRPr b="0" lang="en-US" sz="2000" spc="-1" strike="noStrike">
              <a:solidFill>
                <a:srgbClr val="000000"/>
              </a:solidFill>
              <a:latin typeface="Arial"/>
            </a:endParaRPr>
          </a:p>
          <a:p>
            <a:pPr marL="1424160" indent="-356760">
              <a:lnSpc>
                <a:spcPct val="100000"/>
              </a:lnSpc>
              <a:tabLst>
                <a:tab algn="l" pos="0"/>
              </a:tabLst>
            </a:pPr>
            <a:r>
              <a:rPr b="0" lang="en-US" sz="2000" spc="-1" strike="noStrike">
                <a:solidFill>
                  <a:srgbClr val="000000"/>
                </a:solidFill>
                <a:latin typeface="Calibri"/>
                <a:ea typeface="Calibri"/>
              </a:rPr>
              <a:t>(3) For frame &gt; 50, test every frame pixels with respective gaussian model. If </a:t>
            </a:r>
            <a:r>
              <a:rPr b="0" lang="en-US" sz="2000" spc="-1" strike="noStrike">
                <a:solidFill>
                  <a:srgbClr val="ff0000"/>
                </a:solidFill>
                <a:latin typeface="Calibri"/>
                <a:ea typeface="Calibri"/>
              </a:rPr>
              <a:t>gray value difference </a:t>
            </a:r>
            <a:r>
              <a:rPr b="0" lang="en-US" sz="2000" spc="-1" strike="noStrike">
                <a:solidFill>
                  <a:srgbClr val="000000"/>
                </a:solidFill>
                <a:latin typeface="Calibri"/>
                <a:ea typeface="Calibri"/>
              </a:rPr>
              <a:t>between testing pixel and gaussian mean is larger than </a:t>
            </a:r>
            <a:r>
              <a:rPr b="0" lang="en-US" sz="2000" spc="-1" strike="noStrike">
                <a:solidFill>
                  <a:srgbClr val="ff0000"/>
                </a:solidFill>
                <a:latin typeface="Calibri"/>
                <a:ea typeface="Calibri"/>
              </a:rPr>
              <a:t>5 times standard deviation</a:t>
            </a:r>
            <a:r>
              <a:rPr b="0" lang="en-US" sz="2000" spc="-1" strike="noStrike">
                <a:solidFill>
                  <a:srgbClr val="000000"/>
                </a:solidFill>
                <a:latin typeface="Calibri"/>
                <a:ea typeface="Calibri"/>
              </a:rPr>
              <a:t>, set testing pixel to 255 (foreground, white), 0 (background, black) otherwise.</a:t>
            </a:r>
            <a:endParaRPr b="0" lang="en-US" sz="2000" spc="-1" strike="noStrike">
              <a:solidFill>
                <a:srgbClr val="000000"/>
              </a:solidFill>
              <a:latin typeface="Arial"/>
            </a:endParaRPr>
          </a:p>
          <a:p>
            <a:pPr marL="343080" indent="-355320">
              <a:lnSpc>
                <a:spcPct val="100000"/>
              </a:lnSpc>
              <a:buClr>
                <a:srgbClr val="000000"/>
              </a:buClr>
              <a:buFont typeface="Wingdings" charset="2"/>
              <a:buChar char=""/>
              <a:tabLst>
                <a:tab algn="l" pos="0"/>
              </a:tabLst>
            </a:pPr>
            <a:r>
              <a:rPr b="0" lang="en-US" sz="2000" spc="-1" strike="noStrike">
                <a:solidFill>
                  <a:srgbClr val="000000"/>
                </a:solidFill>
                <a:latin typeface="Arial"/>
                <a:ea typeface="Calibri"/>
              </a:rPr>
              <a:t>Demo video:</a:t>
            </a:r>
            <a:endParaRPr b="0" lang="en-US" sz="2000" spc="-1" strike="noStrike">
              <a:solidFill>
                <a:srgbClr val="000000"/>
              </a:solidFill>
              <a:latin typeface="Arial"/>
            </a:endParaRPr>
          </a:p>
        </p:txBody>
      </p:sp>
      <p:sp>
        <p:nvSpPr>
          <p:cNvPr id="225" name="TextShape 2"/>
          <p:cNvSpPr txBox="1"/>
          <p:nvPr/>
        </p:nvSpPr>
        <p:spPr>
          <a:xfrm>
            <a:off x="0" y="55440"/>
            <a:ext cx="9114840" cy="324000"/>
          </a:xfrm>
          <a:prstGeom prst="rect">
            <a:avLst/>
          </a:prstGeom>
          <a:noFill/>
          <a:ln>
            <a:noFill/>
          </a:ln>
        </p:spPr>
        <p:txBody>
          <a:bodyPr anchor="ctr">
            <a:noAutofit/>
          </a:bodyPr>
          <a:p>
            <a:pPr marL="2598840" indent="-2598480">
              <a:lnSpc>
                <a:spcPct val="90000"/>
              </a:lnSpc>
              <a:tabLst>
                <a:tab algn="l" pos="0"/>
              </a:tabLst>
            </a:pPr>
            <a:r>
              <a:rPr b="1" lang="en-US" sz="2000" spc="-1" strike="noStrike">
                <a:solidFill>
                  <a:srgbClr val="000000"/>
                </a:solidFill>
                <a:latin typeface="Calibri"/>
                <a:ea typeface="Times New Roman"/>
              </a:rPr>
              <a:t>1. (20%) Background Subtraction: Simple Gaussian Model (2/2)</a:t>
            </a:r>
            <a:r>
              <a:rPr b="1" lang="en-US" sz="2000" spc="-1" strike="noStrike">
                <a:solidFill>
                  <a:srgbClr val="ff0000"/>
                </a:solidFill>
                <a:latin typeface="Calibri"/>
                <a:ea typeface="Times New Roman"/>
              </a:rPr>
              <a:t>     </a:t>
            </a:r>
            <a:r>
              <a:rPr b="1" lang="en-US" sz="2000" spc="-1" strike="noStrike">
                <a:solidFill>
                  <a:srgbClr val="000000"/>
                </a:solidFill>
                <a:latin typeface="Calibri"/>
                <a:ea typeface="Times New Roman"/>
              </a:rPr>
              <a:t>  </a:t>
            </a:r>
            <a:r>
              <a:rPr b="0" lang="en-US" sz="2000" spc="-1" strike="noStrike">
                <a:solidFill>
                  <a:srgbClr val="000000"/>
                </a:solidFill>
                <a:latin typeface="Calibri"/>
                <a:ea typeface="Calibri"/>
              </a:rPr>
              <a:t>(</a:t>
            </a:r>
            <a:r>
              <a:rPr b="0" lang="zh-TW" sz="2000" spc="-1" strike="noStrike">
                <a:solidFill>
                  <a:srgbClr val="000000"/>
                </a:solidFill>
                <a:latin typeface="Calibri"/>
                <a:ea typeface="Calibri"/>
              </a:rPr>
              <a:t>出題：</a:t>
            </a:r>
            <a:r>
              <a:rPr b="0" lang="en-US" sz="2000" spc="-1" strike="noStrike">
                <a:solidFill>
                  <a:srgbClr val="000000"/>
                </a:solidFill>
                <a:latin typeface="Calibri"/>
                <a:ea typeface="Calibri"/>
              </a:rPr>
              <a:t>Brian)</a:t>
            </a:r>
            <a:endParaRPr b="0" lang="en-US" sz="2000" spc="-1" strike="noStrike">
              <a:solidFill>
                <a:srgbClr val="000000"/>
              </a:solidFill>
              <a:latin typeface="Arial"/>
            </a:endParaRPr>
          </a:p>
        </p:txBody>
      </p:sp>
      <p:sp>
        <p:nvSpPr>
          <p:cNvPr id="226" name="TextShape 3"/>
          <p:cNvSpPr txBox="1"/>
          <p:nvPr/>
        </p:nvSpPr>
        <p:spPr>
          <a:xfrm>
            <a:off x="6400800" y="6496920"/>
            <a:ext cx="2742840" cy="364680"/>
          </a:xfrm>
          <a:prstGeom prst="rect">
            <a:avLst/>
          </a:prstGeom>
          <a:noFill/>
          <a:ln>
            <a:noFill/>
          </a:ln>
        </p:spPr>
        <p:txBody>
          <a:bodyPr anchor="ctr">
            <a:noAutofit/>
          </a:bodyPr>
          <a:p>
            <a:pPr algn="r">
              <a:lnSpc>
                <a:spcPct val="100000"/>
              </a:lnSpc>
              <a:tabLst>
                <a:tab algn="l" pos="0"/>
              </a:tabLst>
            </a:pPr>
            <a:fld id="{982FCD56-C0D7-4E41-98FA-DDCBD9BED929}" type="slidenum">
              <a:rPr b="0" lang="en-US" sz="1200" spc="-1" strike="noStrike">
                <a:solidFill>
                  <a:srgbClr val="888888"/>
                </a:solidFill>
                <a:latin typeface="Calibri"/>
                <a:ea typeface="Calibri"/>
              </a:rPr>
              <a:t>&lt;編號&gt;</a:t>
            </a:fld>
            <a:endParaRPr b="0" lang="en-US" sz="1200" spc="-1" strike="noStrike">
              <a:latin typeface="Times New Roman"/>
            </a:endParaRPr>
          </a:p>
        </p:txBody>
      </p:sp>
      <p:pic>
        <p:nvPicPr>
          <p:cNvPr id="227" name="Picture 1" descr="">
            <a:hlinkClick r:id="" action="ppaction://media"/>
          </p:cNvPr>
          <p:cNvPicPr/>
          <p:nvPr>
            <a:videoFile r:link="rId1"/>
            <p:extLst>
              <p:ext uri="{DAA4B4D4-6D71-4841-9C94-3DE7FCFB9230}">
                <p14:media r:embed="rId2"/>
              </p:ext>
            </p:extLst>
          </p:nvPr>
        </p:nvPicPr>
        <p:blipFill>
          <a:blip r:embed="rId3"/>
        </p:blipFill>
        <p:spPr>
          <a:xfrm>
            <a:off x="1278360" y="3429000"/>
            <a:ext cx="6493680" cy="178560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p:cBhvr>
                                        <p:cTn id="6" dur="12366" fill="hold"/>
                                        <p:tgtEl>
                                          <p:spTgt spid="227"/>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delay="0" evt="onClick">
                    <p:tgtEl>
                      <p:spTgt spid="227"/>
                    </p:tgtEl>
                  </p:cond>
                </p:stCondLst>
                <p:childTnLst>
                  <p:par>
                    <p:cTn id="8" fill="hold">
                      <p:stCondLst>
                        <p:cond delay="0" evt="onClick">
                          <p:tgtEl>
                            <p:spTgt spid="227"/>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227"/>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0" y="18360"/>
            <a:ext cx="9143640" cy="682200"/>
          </a:xfrm>
          <a:prstGeom prst="rect">
            <a:avLst/>
          </a:prstGeom>
          <a:noFill/>
          <a:ln>
            <a:noFill/>
          </a:ln>
        </p:spPr>
        <p:txBody>
          <a:bodyPr tIns="91440" bIns="91440" anchor="ctr">
            <a:noAutofit/>
          </a:bodyPr>
          <a:p>
            <a:pPr>
              <a:lnSpc>
                <a:spcPct val="90000"/>
              </a:lnSpc>
              <a:tabLst>
                <a:tab algn="l" pos="0"/>
              </a:tabLst>
            </a:pPr>
            <a:r>
              <a:rPr b="1" lang="en-US" sz="2800" spc="-1" strike="noStrike">
                <a:solidFill>
                  <a:srgbClr val="000000"/>
                </a:solidFill>
                <a:latin typeface="Calibri"/>
                <a:ea typeface="Times New Roman"/>
              </a:rPr>
              <a:t>2. (20%) Optical Flow </a:t>
            </a:r>
            <a:r>
              <a:rPr b="1" lang="en-US" sz="2800" spc="-1" strike="noStrike">
                <a:solidFill>
                  <a:srgbClr val="000000"/>
                </a:solidFill>
                <a:latin typeface="Calibri"/>
                <a:ea typeface="Times New Roman"/>
              </a:rPr>
              <a:t>	</a:t>
            </a:r>
            <a:r>
              <a:rPr b="1" lang="en-US" sz="2800" spc="-1" strike="noStrike">
                <a:solidFill>
                  <a:srgbClr val="000000"/>
                </a:solidFill>
                <a:latin typeface="Calibri"/>
                <a:ea typeface="Times New Roman"/>
              </a:rPr>
              <a:t>	</a:t>
            </a:r>
            <a:r>
              <a:rPr b="1" lang="en-US" sz="2800" spc="-1" strike="noStrike">
                <a:solidFill>
                  <a:srgbClr val="000000"/>
                </a:solidFill>
                <a:latin typeface="Calibri"/>
                <a:ea typeface="Times New Roman"/>
              </a:rPr>
              <a:t>	</a:t>
            </a:r>
            <a:r>
              <a:rPr b="1" lang="en-US" sz="2800" spc="-1" strike="noStrike">
                <a:solidFill>
                  <a:srgbClr val="000000"/>
                </a:solidFill>
                <a:latin typeface="Calibri"/>
                <a:ea typeface="Times New Roman"/>
              </a:rPr>
              <a:t>	</a:t>
            </a:r>
            <a:r>
              <a:rPr b="1" lang="en-US" sz="2800" spc="-1" strike="noStrike">
                <a:solidFill>
                  <a:srgbClr val="000000"/>
                </a:solidFill>
                <a:latin typeface="Calibri"/>
                <a:ea typeface="Times New Roman"/>
              </a:rPr>
              <a:t>	</a:t>
            </a:r>
            <a:r>
              <a:rPr b="0" lang="en-US" sz="2800" spc="-1" strike="noStrike">
                <a:solidFill>
                  <a:srgbClr val="000000"/>
                </a:solidFill>
                <a:latin typeface="Calibri"/>
                <a:ea typeface="Calibri"/>
              </a:rPr>
              <a:t> </a:t>
            </a:r>
            <a:r>
              <a:rPr b="0" lang="en-US" sz="2000" spc="-1" strike="noStrike">
                <a:solidFill>
                  <a:srgbClr val="000000"/>
                </a:solidFill>
                <a:latin typeface="Calibri"/>
                <a:ea typeface="Calibri"/>
              </a:rPr>
              <a:t>(</a:t>
            </a:r>
            <a:r>
              <a:rPr b="0" lang="zh-TW" sz="2000" spc="-1" strike="noStrike">
                <a:solidFill>
                  <a:srgbClr val="000000"/>
                </a:solidFill>
                <a:latin typeface="Calibri"/>
                <a:ea typeface="Calibri"/>
              </a:rPr>
              <a:t>出題：</a:t>
            </a:r>
            <a:r>
              <a:rPr b="0" lang="en-US" sz="2000" spc="-1" strike="noStrike">
                <a:solidFill>
                  <a:srgbClr val="000000"/>
                </a:solidFill>
                <a:latin typeface="Calibri"/>
                <a:ea typeface="Calibri"/>
              </a:rPr>
              <a:t>Kevin)</a:t>
            </a:r>
            <a:endParaRPr b="0" lang="en-US" sz="2000" spc="-1" strike="noStrike">
              <a:solidFill>
                <a:srgbClr val="000000"/>
              </a:solidFill>
              <a:latin typeface="Arial"/>
            </a:endParaRPr>
          </a:p>
        </p:txBody>
      </p:sp>
      <p:sp>
        <p:nvSpPr>
          <p:cNvPr id="229" name="TextShape 2"/>
          <p:cNvSpPr txBox="1"/>
          <p:nvPr/>
        </p:nvSpPr>
        <p:spPr>
          <a:xfrm>
            <a:off x="36720" y="608400"/>
            <a:ext cx="9070560" cy="5641200"/>
          </a:xfrm>
          <a:prstGeom prst="rect">
            <a:avLst/>
          </a:prstGeom>
          <a:noFill/>
          <a:ln>
            <a:noFill/>
          </a:ln>
        </p:spPr>
        <p:txBody>
          <a:bodyPr tIns="91440" bIns="91440">
            <a:noAutofit/>
          </a:bodyPr>
          <a:p>
            <a:pPr>
              <a:lnSpc>
                <a:spcPct val="150000"/>
              </a:lnSpc>
              <a:tabLst>
                <a:tab algn="l" pos="0"/>
              </a:tabLst>
            </a:pPr>
            <a:r>
              <a:rPr b="0" lang="en-US" sz="2000" spc="-1" strike="noStrike">
                <a:solidFill>
                  <a:srgbClr val="000000"/>
                </a:solidFill>
                <a:latin typeface="Arial"/>
                <a:ea typeface="Calibri"/>
              </a:rPr>
              <a:t>2.1 Preprocessing (10%)</a:t>
            </a:r>
            <a:endParaRPr b="0" lang="en-US" sz="2000" spc="-1" strike="noStrike">
              <a:solidFill>
                <a:srgbClr val="000000"/>
              </a:solidFill>
              <a:latin typeface="Arial"/>
            </a:endParaRPr>
          </a:p>
          <a:p>
            <a:pPr>
              <a:lnSpc>
                <a:spcPct val="150000"/>
              </a:lnSpc>
              <a:spcBef>
                <a:spcPts val="374"/>
              </a:spcBef>
              <a:tabLst>
                <a:tab algn="l" pos="0"/>
              </a:tabLst>
            </a:pPr>
            <a:r>
              <a:rPr b="0" lang="en-US" sz="2000" spc="-1" strike="noStrike">
                <a:solidFill>
                  <a:srgbClr val="000000"/>
                </a:solidFill>
                <a:latin typeface="Arial"/>
                <a:ea typeface="Arial"/>
              </a:rPr>
              <a:t>2.2 Video tracking (10%)</a:t>
            </a:r>
            <a:endParaRPr b="0" lang="en-US" sz="2000" spc="-1" strike="noStrike">
              <a:solidFill>
                <a:srgbClr val="000000"/>
              </a:solidFill>
              <a:latin typeface="Arial"/>
            </a:endParaRPr>
          </a:p>
        </p:txBody>
      </p:sp>
      <p:sp>
        <p:nvSpPr>
          <p:cNvPr id="230" name="TextShape 3"/>
          <p:cNvSpPr txBox="1"/>
          <p:nvPr/>
        </p:nvSpPr>
        <p:spPr>
          <a:xfrm>
            <a:off x="7086600" y="6474600"/>
            <a:ext cx="2057040" cy="364680"/>
          </a:xfrm>
          <a:prstGeom prst="rect">
            <a:avLst/>
          </a:prstGeom>
          <a:noFill/>
          <a:ln>
            <a:noFill/>
          </a:ln>
        </p:spPr>
        <p:txBody>
          <a:bodyPr anchor="ctr">
            <a:noAutofit/>
          </a:bodyPr>
          <a:p>
            <a:pPr algn="r">
              <a:lnSpc>
                <a:spcPct val="100000"/>
              </a:lnSpc>
              <a:tabLst>
                <a:tab algn="l" pos="0"/>
              </a:tabLst>
            </a:pPr>
            <a:fld id="{3C3ACDF5-BA3C-4600-A0A6-2443CE873FF6}" type="slidenum">
              <a:rPr b="0" lang="en-US" sz="900" spc="-1" strike="noStrike">
                <a:solidFill>
                  <a:srgbClr val="888888"/>
                </a:solidFill>
                <a:latin typeface="Calibri"/>
                <a:ea typeface="Calibri"/>
              </a:rPr>
              <a:t>&lt;編號&gt;</a:t>
            </a:fld>
            <a:endParaRPr b="0" lang="en-US" sz="9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7086600" y="6584040"/>
            <a:ext cx="2057040" cy="273600"/>
          </a:xfrm>
          <a:prstGeom prst="rect">
            <a:avLst/>
          </a:prstGeom>
          <a:noFill/>
          <a:ln>
            <a:noFill/>
          </a:ln>
        </p:spPr>
        <p:txBody>
          <a:bodyPr lIns="68400" rIns="68400" tIns="34200" bIns="34200" anchor="ctr">
            <a:noAutofit/>
          </a:bodyPr>
          <a:p>
            <a:pPr algn="r">
              <a:lnSpc>
                <a:spcPct val="100000"/>
              </a:lnSpc>
              <a:tabLst>
                <a:tab algn="l" pos="0"/>
              </a:tabLst>
            </a:pPr>
            <a:fld id="{B4693B56-1215-4E71-994E-0D9BCC3CE324}" type="slidenum">
              <a:rPr b="0" lang="en-US" sz="900" spc="-1" strike="noStrike">
                <a:solidFill>
                  <a:srgbClr val="888888"/>
                </a:solidFill>
                <a:latin typeface="Calibri"/>
                <a:ea typeface="Calibri"/>
              </a:rPr>
              <a:t>&lt;編號&gt;</a:t>
            </a:fld>
            <a:endParaRPr b="0" lang="en-US" sz="900" spc="-1" strike="noStrike">
              <a:latin typeface="Times New Roman"/>
            </a:endParaRPr>
          </a:p>
        </p:txBody>
      </p:sp>
      <p:sp>
        <p:nvSpPr>
          <p:cNvPr id="232" name="TextShape 2"/>
          <p:cNvSpPr txBox="1"/>
          <p:nvPr/>
        </p:nvSpPr>
        <p:spPr>
          <a:xfrm>
            <a:off x="23040" y="544680"/>
            <a:ext cx="9061920" cy="3263040"/>
          </a:xfrm>
          <a:prstGeom prst="rect">
            <a:avLst/>
          </a:prstGeom>
          <a:noFill/>
          <a:ln>
            <a:noFill/>
          </a:ln>
        </p:spPr>
        <p:txBody>
          <a:bodyPr lIns="68400" rIns="68400" tIns="34200" bIns="34200">
            <a:noAutofit/>
          </a:bodyPr>
          <a:p>
            <a:pPr marL="411120" indent="-342720">
              <a:lnSpc>
                <a:spcPct val="100000"/>
              </a:lnSpc>
              <a:buClr>
                <a:srgbClr val="000000"/>
              </a:buClr>
              <a:buFont typeface="Wingdings" charset="2"/>
              <a:buChar char=""/>
            </a:pPr>
            <a:r>
              <a:rPr b="0" lang="en-US" sz="2000" spc="-1" strike="noStrike">
                <a:solidFill>
                  <a:srgbClr val="000000"/>
                </a:solidFill>
                <a:latin typeface="Arial"/>
                <a:ea typeface="Calibri"/>
              </a:rPr>
              <a:t>Given a video: opticalFlow.mp4</a:t>
            </a:r>
            <a:endParaRPr b="0" lang="en-US" sz="2000" spc="-1" strike="noStrike">
              <a:solidFill>
                <a:srgbClr val="000000"/>
              </a:solidFill>
              <a:latin typeface="Arial"/>
            </a:endParaRPr>
          </a:p>
          <a:p>
            <a:pPr marL="411120" indent="-342720">
              <a:lnSpc>
                <a:spcPct val="100000"/>
              </a:lnSpc>
              <a:spcBef>
                <a:spcPts val="451"/>
              </a:spcBef>
              <a:buClr>
                <a:srgbClr val="000000"/>
              </a:buClr>
              <a:buFont typeface="Wingdings" charset="2"/>
              <a:buChar char=""/>
            </a:pPr>
            <a:r>
              <a:rPr b="0" lang="en-US" sz="2000" spc="-1" strike="noStrike">
                <a:solidFill>
                  <a:srgbClr val="000000"/>
                </a:solidFill>
                <a:latin typeface="Arial"/>
                <a:ea typeface="Arial"/>
              </a:rPr>
              <a:t>Q: Click the button to show the </a:t>
            </a:r>
            <a:r>
              <a:rPr b="0" lang="en-US" sz="2000" spc="-1" strike="noStrike">
                <a:solidFill>
                  <a:srgbClr val="ff0000"/>
                </a:solidFill>
                <a:latin typeface="Arial"/>
                <a:ea typeface="Arial"/>
              </a:rPr>
              <a:t>square boundary with red cross mark </a:t>
            </a:r>
            <a:r>
              <a:rPr b="0" lang="en-US" sz="2000" spc="-1" strike="noStrike">
                <a:solidFill>
                  <a:srgbClr val="000000"/>
                </a:solidFill>
                <a:latin typeface="Arial"/>
                <a:ea typeface="Arial"/>
              </a:rPr>
              <a:t>(</a:t>
            </a:r>
            <a:r>
              <a:rPr b="0" lang="en-US" sz="2000" spc="-1" strike="noStrike">
                <a:solidFill>
                  <a:srgbClr val="ff0000"/>
                </a:solidFill>
                <a:latin typeface="Arial"/>
                <a:ea typeface="Arial"/>
              </a:rPr>
              <a:t>not red filled</a:t>
            </a:r>
            <a:r>
              <a:rPr b="0" lang="en-US" sz="2000" spc="-1" strike="noStrike">
                <a:solidFill>
                  <a:srgbClr val="000000"/>
                </a:solidFill>
                <a:latin typeface="Arial"/>
                <a:ea typeface="Arial"/>
              </a:rPr>
              <a:t> like the ex. image).</a:t>
            </a:r>
            <a:endParaRPr b="0" lang="en-US" sz="2000" spc="-1" strike="noStrike">
              <a:solidFill>
                <a:srgbClr val="000000"/>
              </a:solidFill>
              <a:latin typeface="Arial"/>
            </a:endParaRPr>
          </a:p>
        </p:txBody>
      </p:sp>
      <p:sp>
        <p:nvSpPr>
          <p:cNvPr id="233" name="CustomShape 3"/>
          <p:cNvSpPr/>
          <p:nvPr/>
        </p:nvSpPr>
        <p:spPr>
          <a:xfrm>
            <a:off x="23040" y="2410920"/>
            <a:ext cx="840240" cy="29736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350" spc="-1" strike="noStrike">
                <a:solidFill>
                  <a:srgbClr val="ff0000"/>
                </a:solidFill>
                <a:latin typeface="Arial"/>
                <a:ea typeface="Arial"/>
              </a:rPr>
              <a:t>Ex:</a:t>
            </a:r>
            <a:endParaRPr b="0" lang="en-US" sz="1350" spc="-1" strike="noStrike">
              <a:latin typeface="Arial"/>
            </a:endParaRPr>
          </a:p>
        </p:txBody>
      </p:sp>
      <p:pic>
        <p:nvPicPr>
          <p:cNvPr id="234" name="Google Shape;142;p8" descr=""/>
          <p:cNvPicPr/>
          <p:nvPr/>
        </p:nvPicPr>
        <p:blipFill>
          <a:blip r:embed="rId1"/>
          <a:stretch/>
        </p:blipFill>
        <p:spPr>
          <a:xfrm>
            <a:off x="212400" y="3090600"/>
            <a:ext cx="4044240" cy="2811240"/>
          </a:xfrm>
          <a:prstGeom prst="rect">
            <a:avLst/>
          </a:prstGeom>
          <a:ln>
            <a:noFill/>
          </a:ln>
        </p:spPr>
      </p:pic>
      <p:sp>
        <p:nvSpPr>
          <p:cNvPr id="235" name="CustomShape 4"/>
          <p:cNvSpPr/>
          <p:nvPr/>
        </p:nvSpPr>
        <p:spPr>
          <a:xfrm>
            <a:off x="228600" y="3090600"/>
            <a:ext cx="593640" cy="360"/>
          </a:xfrm>
          <a:custGeom>
            <a:avLst/>
            <a:gdLst/>
            <a:ahLst/>
            <a:rect l="l" t="t" r="r" b="b"/>
            <a:pathLst>
              <a:path w="21600" h="21600">
                <a:moveTo>
                  <a:pt x="0" y="0"/>
                </a:moveTo>
                <a:lnTo>
                  <a:pt x="21600" y="21600"/>
                </a:lnTo>
              </a:path>
            </a:pathLst>
          </a:custGeom>
          <a:noFill/>
          <a:ln w="50760">
            <a:solidFill>
              <a:srgbClr val="ff0000"/>
            </a:solidFill>
            <a:round/>
            <a:tailEnd len="med" type="triangle" w="med"/>
          </a:ln>
        </p:spPr>
        <p:style>
          <a:lnRef idx="0"/>
          <a:fillRef idx="0"/>
          <a:effectRef idx="0"/>
          <a:fontRef idx="minor"/>
        </p:style>
      </p:sp>
      <p:sp>
        <p:nvSpPr>
          <p:cNvPr id="236" name="CustomShape 5"/>
          <p:cNvSpPr/>
          <p:nvPr/>
        </p:nvSpPr>
        <p:spPr>
          <a:xfrm flipH="1">
            <a:off x="228600" y="3090600"/>
            <a:ext cx="5760" cy="497520"/>
          </a:xfrm>
          <a:custGeom>
            <a:avLst/>
            <a:gdLst/>
            <a:ahLst/>
            <a:rect l="l" t="t" r="r" b="b"/>
            <a:pathLst>
              <a:path w="21600" h="21600">
                <a:moveTo>
                  <a:pt x="0" y="0"/>
                </a:moveTo>
                <a:lnTo>
                  <a:pt x="21600" y="21600"/>
                </a:lnTo>
              </a:path>
            </a:pathLst>
          </a:custGeom>
          <a:noFill/>
          <a:ln w="50760">
            <a:solidFill>
              <a:srgbClr val="ff0000"/>
            </a:solidFill>
            <a:round/>
            <a:tailEnd len="med" type="triangle" w="med"/>
          </a:ln>
        </p:spPr>
        <p:style>
          <a:lnRef idx="0"/>
          <a:fillRef idx="0"/>
          <a:effectRef idx="0"/>
          <a:fontRef idx="minor"/>
        </p:style>
      </p:sp>
      <p:sp>
        <p:nvSpPr>
          <p:cNvPr id="237" name="CustomShape 6"/>
          <p:cNvSpPr/>
          <p:nvPr/>
        </p:nvSpPr>
        <p:spPr>
          <a:xfrm>
            <a:off x="678240" y="2765520"/>
            <a:ext cx="251640" cy="2516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050" spc="-1" strike="noStrike">
                <a:solidFill>
                  <a:srgbClr val="ff0000"/>
                </a:solidFill>
                <a:latin typeface="Arial"/>
                <a:ea typeface="Arial"/>
              </a:rPr>
              <a:t>x</a:t>
            </a:r>
            <a:endParaRPr b="0" lang="en-US" sz="1050" spc="-1" strike="noStrike">
              <a:latin typeface="Arial"/>
            </a:endParaRPr>
          </a:p>
        </p:txBody>
      </p:sp>
      <p:sp>
        <p:nvSpPr>
          <p:cNvPr id="238" name="CustomShape 7"/>
          <p:cNvSpPr/>
          <p:nvPr/>
        </p:nvSpPr>
        <p:spPr>
          <a:xfrm>
            <a:off x="-59400" y="3339360"/>
            <a:ext cx="251640" cy="2516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050" spc="-1" strike="noStrike">
                <a:solidFill>
                  <a:srgbClr val="ff0000"/>
                </a:solidFill>
                <a:latin typeface="Arial"/>
                <a:ea typeface="Arial"/>
              </a:rPr>
              <a:t>y</a:t>
            </a:r>
            <a:endParaRPr b="0" lang="en-US" sz="1050" spc="-1" strike="noStrike">
              <a:latin typeface="Arial"/>
            </a:endParaRPr>
          </a:p>
        </p:txBody>
      </p:sp>
      <p:sp>
        <p:nvSpPr>
          <p:cNvPr id="239" name="CustomShape 8"/>
          <p:cNvSpPr/>
          <p:nvPr/>
        </p:nvSpPr>
        <p:spPr>
          <a:xfrm>
            <a:off x="-18720" y="2818080"/>
            <a:ext cx="461520" cy="2516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050" spc="-1" strike="noStrike">
                <a:solidFill>
                  <a:srgbClr val="ff0000"/>
                </a:solidFill>
                <a:latin typeface="Arial"/>
                <a:ea typeface="Arial"/>
              </a:rPr>
              <a:t>(0,0)</a:t>
            </a:r>
            <a:endParaRPr b="0" lang="en-US" sz="1050" spc="-1" strike="noStrike">
              <a:latin typeface="Arial"/>
            </a:endParaRPr>
          </a:p>
        </p:txBody>
      </p:sp>
      <p:pic>
        <p:nvPicPr>
          <p:cNvPr id="240" name="Google Shape;148;p8" descr=""/>
          <p:cNvPicPr/>
          <p:nvPr/>
        </p:nvPicPr>
        <p:blipFill>
          <a:blip r:embed="rId2"/>
          <a:stretch/>
        </p:blipFill>
        <p:spPr>
          <a:xfrm>
            <a:off x="4718880" y="3117600"/>
            <a:ext cx="4398480" cy="2797560"/>
          </a:xfrm>
          <a:prstGeom prst="rect">
            <a:avLst/>
          </a:prstGeom>
          <a:ln>
            <a:noFill/>
          </a:ln>
        </p:spPr>
      </p:pic>
      <p:sp>
        <p:nvSpPr>
          <p:cNvPr id="241" name="CustomShape 9"/>
          <p:cNvSpPr/>
          <p:nvPr/>
        </p:nvSpPr>
        <p:spPr>
          <a:xfrm>
            <a:off x="0" y="14400"/>
            <a:ext cx="9059040" cy="565200"/>
          </a:xfrm>
          <a:prstGeom prst="rect">
            <a:avLst/>
          </a:prstGeom>
          <a:noFill/>
          <a:ln>
            <a:noFill/>
          </a:ln>
        </p:spPr>
        <p:style>
          <a:lnRef idx="0"/>
          <a:fillRef idx="0"/>
          <a:effectRef idx="0"/>
          <a:fontRef idx="minor"/>
        </p:style>
        <p:txBody>
          <a:bodyPr lIns="68400" rIns="68400" tIns="68400" bIns="68400" anchor="ctr">
            <a:noAutofit/>
          </a:bodyPr>
          <a:p>
            <a:pPr>
              <a:lnSpc>
                <a:spcPct val="90000"/>
              </a:lnSpc>
            </a:pPr>
            <a:r>
              <a:rPr b="1" lang="en-US" sz="2800" spc="-1" strike="noStrike">
                <a:solidFill>
                  <a:srgbClr val="000000"/>
                </a:solidFill>
                <a:latin typeface="Arial"/>
                <a:ea typeface="Arial"/>
              </a:rPr>
              <a:t>2.1 Preprocessing (10%)</a:t>
            </a:r>
            <a:r>
              <a:rPr b="1" lang="en-US" sz="2800" spc="-1" strike="noStrike">
                <a:solidFill>
                  <a:srgbClr val="000000"/>
                </a:solidFill>
                <a:latin typeface="Arial"/>
                <a:ea typeface="Arial"/>
              </a:rPr>
              <a:t>	</a:t>
            </a:r>
            <a:r>
              <a:rPr b="1" lang="en-US" sz="2800" spc="-1" strike="noStrike">
                <a:solidFill>
                  <a:srgbClr val="000000"/>
                </a:solidFill>
                <a:latin typeface="Arial"/>
                <a:ea typeface="Arial"/>
              </a:rPr>
              <a:t>	</a:t>
            </a:r>
            <a:r>
              <a:rPr b="1" lang="en-US" sz="2800" spc="-1" strike="noStrike">
                <a:solidFill>
                  <a:srgbClr val="000000"/>
                </a:solidFill>
                <a:latin typeface="Arial"/>
                <a:ea typeface="Arial"/>
              </a:rPr>
              <a:t>	</a:t>
            </a:r>
            <a:r>
              <a:rPr b="1" lang="en-US" sz="2800" spc="-1" strike="noStrike">
                <a:solidFill>
                  <a:srgbClr val="000000"/>
                </a:solidFill>
                <a:latin typeface="Arial"/>
                <a:ea typeface="Arial"/>
              </a:rPr>
              <a:t>	</a:t>
            </a:r>
            <a:r>
              <a:rPr b="0" lang="en-US" sz="1800" spc="-1" strike="noStrike">
                <a:solidFill>
                  <a:srgbClr val="000000"/>
                </a:solidFill>
                <a:latin typeface="Arial"/>
                <a:ea typeface="Arial"/>
              </a:rPr>
              <a:t>(</a:t>
            </a:r>
            <a:r>
              <a:rPr b="0" lang="zh-TW" sz="1800" spc="-1" strike="noStrike">
                <a:solidFill>
                  <a:srgbClr val="000000"/>
                </a:solidFill>
                <a:latin typeface="Arial"/>
                <a:ea typeface="Arial"/>
              </a:rPr>
              <a:t>出題：</a:t>
            </a:r>
            <a:r>
              <a:rPr b="0" lang="en-US" sz="1800" spc="-1" strike="noStrike">
                <a:solidFill>
                  <a:srgbClr val="000000"/>
                </a:solidFill>
                <a:latin typeface="Arial"/>
                <a:ea typeface="Arial"/>
              </a:rPr>
              <a:t>Kevin)</a:t>
            </a:r>
            <a:endParaRPr b="0" lang="en-US" sz="1800" spc="-1" strike="noStrike">
              <a:latin typeface="Arial"/>
            </a:endParaRPr>
          </a:p>
        </p:txBody>
      </p:sp>
      <p:grpSp>
        <p:nvGrpSpPr>
          <p:cNvPr id="242" name="Group 10"/>
          <p:cNvGrpSpPr/>
          <p:nvPr/>
        </p:nvGrpSpPr>
        <p:grpSpPr>
          <a:xfrm>
            <a:off x="5718960" y="1544760"/>
            <a:ext cx="1940760" cy="1116720"/>
            <a:chOff x="5718960" y="1544760"/>
            <a:chExt cx="1940760" cy="1116720"/>
          </a:xfrm>
        </p:grpSpPr>
        <p:pic>
          <p:nvPicPr>
            <p:cNvPr id="243" name="Google Shape;139;p8" descr=""/>
            <p:cNvPicPr/>
            <p:nvPr/>
          </p:nvPicPr>
          <p:blipFill>
            <a:blip r:embed="rId3"/>
            <a:stretch/>
          </p:blipFill>
          <p:spPr>
            <a:xfrm>
              <a:off x="6829200" y="1965960"/>
              <a:ext cx="657000" cy="695520"/>
            </a:xfrm>
            <a:prstGeom prst="rect">
              <a:avLst/>
            </a:prstGeom>
            <a:ln>
              <a:noFill/>
            </a:ln>
          </p:spPr>
        </p:pic>
        <p:sp>
          <p:nvSpPr>
            <p:cNvPr id="244" name="CustomShape 11"/>
            <p:cNvSpPr/>
            <p:nvPr/>
          </p:nvSpPr>
          <p:spPr>
            <a:xfrm rot="5400000">
              <a:off x="7094520" y="1627920"/>
              <a:ext cx="149040" cy="526320"/>
            </a:xfrm>
            <a:prstGeom prst="leftBrace">
              <a:avLst>
                <a:gd name="adj1" fmla="val 8333"/>
                <a:gd name="adj2" fmla="val 50000"/>
              </a:avLst>
            </a:prstGeom>
            <a:noFill/>
            <a:ln w="9360">
              <a:solidFill>
                <a:schemeClr val="dk1"/>
              </a:solidFill>
              <a:round/>
            </a:ln>
          </p:spPr>
          <p:style>
            <a:lnRef idx="0"/>
            <a:fillRef idx="0"/>
            <a:effectRef idx="0"/>
            <a:fontRef idx="minor"/>
          </p:style>
        </p:sp>
        <p:sp>
          <p:nvSpPr>
            <p:cNvPr id="245" name="CustomShape 12"/>
            <p:cNvSpPr/>
            <p:nvPr/>
          </p:nvSpPr>
          <p:spPr>
            <a:xfrm>
              <a:off x="6435000" y="1544760"/>
              <a:ext cx="1224720" cy="2516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050" spc="-1" strike="noStrike">
                  <a:solidFill>
                    <a:srgbClr val="000000"/>
                  </a:solidFill>
                  <a:latin typeface="Arial"/>
                  <a:ea typeface="Arial"/>
                </a:rPr>
                <a:t>window size: 11</a:t>
              </a:r>
              <a:endParaRPr b="0" lang="en-US" sz="1050" spc="-1" strike="noStrike">
                <a:latin typeface="Arial"/>
              </a:endParaRPr>
            </a:p>
          </p:txBody>
        </p:sp>
        <p:sp>
          <p:nvSpPr>
            <p:cNvPr id="246" name="CustomShape 13"/>
            <p:cNvSpPr/>
            <p:nvPr/>
          </p:nvSpPr>
          <p:spPr>
            <a:xfrm>
              <a:off x="5718960" y="1880280"/>
              <a:ext cx="1001520" cy="2516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050" spc="-1" strike="noStrike">
                  <a:solidFill>
                    <a:srgbClr val="000000"/>
                  </a:solidFill>
                  <a:latin typeface="Arial"/>
                  <a:ea typeface="Arial"/>
                </a:rPr>
                <a:t>Center point</a:t>
              </a:r>
              <a:endParaRPr b="0" lang="en-US" sz="1050" spc="-1" strike="noStrike">
                <a:latin typeface="Arial"/>
              </a:endParaRPr>
            </a:p>
          </p:txBody>
        </p:sp>
        <p:sp>
          <p:nvSpPr>
            <p:cNvPr id="247" name="CustomShape 14"/>
            <p:cNvSpPr/>
            <p:nvPr/>
          </p:nvSpPr>
          <p:spPr>
            <a:xfrm>
              <a:off x="6220080" y="2134080"/>
              <a:ext cx="937800" cy="179280"/>
            </a:xfrm>
            <a:custGeom>
              <a:avLst/>
              <a:gdLst/>
              <a:ahLst/>
              <a:rect l="l" t="t" r="r" b="b"/>
              <a:pathLst>
                <a:path w="21600" h="21600">
                  <a:moveTo>
                    <a:pt x="0" y="0"/>
                  </a:moveTo>
                  <a:lnTo>
                    <a:pt x="21600" y="21600"/>
                  </a:lnTo>
                </a:path>
              </a:pathLst>
            </a:custGeom>
            <a:noFill/>
            <a:ln w="9360">
              <a:solidFill>
                <a:srgbClr val="eb792a"/>
              </a:solidFill>
              <a:round/>
              <a:tailEnd len="med" type="triangle" w="med"/>
            </a:ln>
          </p:spPr>
          <p:style>
            <a:lnRef idx="0"/>
            <a:fillRef idx="0"/>
            <a:effectRef idx="0"/>
            <a:fontRef idx="minor"/>
          </p:style>
        </p:sp>
      </p:grpSp>
      <p:sp>
        <p:nvSpPr>
          <p:cNvPr id="248" name="CustomShape 15"/>
          <p:cNvSpPr/>
          <p:nvPr/>
        </p:nvSpPr>
        <p:spPr>
          <a:xfrm>
            <a:off x="3490920" y="2323440"/>
            <a:ext cx="914760" cy="57852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600" spc="-1" strike="noStrike">
                <a:solidFill>
                  <a:srgbClr val="000000"/>
                </a:solidFill>
                <a:latin typeface="Arial"/>
                <a:ea typeface="Arial"/>
              </a:rPr>
              <a:t>7</a:t>
            </a:r>
            <a:r>
              <a:rPr b="0" lang="en-US" sz="1600" spc="-1" strike="noStrike">
                <a:solidFill>
                  <a:srgbClr val="0070c0"/>
                </a:solidFill>
                <a:latin typeface="Arial"/>
                <a:ea typeface="Arial"/>
              </a:rPr>
              <a:t> blue </a:t>
            </a:r>
            <a:r>
              <a:rPr b="0" lang="en-US" sz="1600" spc="-1" strike="noStrike">
                <a:solidFill>
                  <a:srgbClr val="000000"/>
                </a:solidFill>
                <a:latin typeface="Arial"/>
                <a:ea typeface="Arial"/>
              </a:rPr>
              <a:t>circles</a:t>
            </a:r>
            <a:endParaRPr b="0" lang="en-US" sz="1600" spc="-1" strike="noStrike">
              <a:latin typeface="Arial"/>
            </a:endParaRPr>
          </a:p>
        </p:txBody>
      </p:sp>
      <p:sp>
        <p:nvSpPr>
          <p:cNvPr id="249" name="CustomShape 16"/>
          <p:cNvSpPr/>
          <p:nvPr/>
        </p:nvSpPr>
        <p:spPr>
          <a:xfrm flipH="1">
            <a:off x="1258200" y="2615760"/>
            <a:ext cx="2231640" cy="1073520"/>
          </a:xfrm>
          <a:custGeom>
            <a:avLst/>
            <a:gdLst/>
            <a:ahLst/>
            <a:rect l="l" t="t" r="r" b="b"/>
            <a:pathLst>
              <a:path w="21600" h="21600">
                <a:moveTo>
                  <a:pt x="0" y="0"/>
                </a:moveTo>
                <a:lnTo>
                  <a:pt x="21600" y="21600"/>
                </a:lnTo>
              </a:path>
            </a:pathLst>
          </a:custGeom>
          <a:noFill/>
          <a:ln w="9360">
            <a:solidFill>
              <a:srgbClr val="6cab42"/>
            </a:solidFill>
            <a:round/>
            <a:tailEnd len="med" type="triangle" w="med"/>
          </a:ln>
        </p:spPr>
        <p:style>
          <a:lnRef idx="0"/>
          <a:fillRef idx="0"/>
          <a:effectRef idx="0"/>
          <a:fontRef idx="minor"/>
        </p:style>
      </p:sp>
      <p:sp>
        <p:nvSpPr>
          <p:cNvPr id="250" name="CustomShape 17"/>
          <p:cNvSpPr/>
          <p:nvPr/>
        </p:nvSpPr>
        <p:spPr>
          <a:xfrm flipH="1">
            <a:off x="1217520" y="2615760"/>
            <a:ext cx="2273040" cy="1240200"/>
          </a:xfrm>
          <a:custGeom>
            <a:avLst/>
            <a:gdLst/>
            <a:ahLst/>
            <a:rect l="l" t="t" r="r" b="b"/>
            <a:pathLst>
              <a:path w="21600" h="21600">
                <a:moveTo>
                  <a:pt x="0" y="0"/>
                </a:moveTo>
                <a:lnTo>
                  <a:pt x="21600" y="21600"/>
                </a:lnTo>
              </a:path>
            </a:pathLst>
          </a:custGeom>
          <a:noFill/>
          <a:ln w="9360">
            <a:solidFill>
              <a:srgbClr val="6cab42"/>
            </a:solidFill>
            <a:round/>
            <a:tailEnd len="med" type="triangle" w="med"/>
          </a:ln>
        </p:spPr>
        <p:style>
          <a:lnRef idx="0"/>
          <a:fillRef idx="0"/>
          <a:effectRef idx="0"/>
          <a:fontRef idx="minor"/>
        </p:style>
      </p:sp>
      <p:sp>
        <p:nvSpPr>
          <p:cNvPr id="251" name="CustomShape 18"/>
          <p:cNvSpPr/>
          <p:nvPr/>
        </p:nvSpPr>
        <p:spPr>
          <a:xfrm flipH="1">
            <a:off x="1251360" y="2615760"/>
            <a:ext cx="2239200" cy="1803600"/>
          </a:xfrm>
          <a:custGeom>
            <a:avLst/>
            <a:gdLst/>
            <a:ahLst/>
            <a:rect l="l" t="t" r="r" b="b"/>
            <a:pathLst>
              <a:path w="21600" h="21600">
                <a:moveTo>
                  <a:pt x="0" y="0"/>
                </a:moveTo>
                <a:lnTo>
                  <a:pt x="21600" y="21600"/>
                </a:lnTo>
              </a:path>
            </a:pathLst>
          </a:custGeom>
          <a:noFill/>
          <a:ln w="9360">
            <a:solidFill>
              <a:srgbClr val="6cab42"/>
            </a:solidFill>
            <a:round/>
            <a:tailEnd len="med" type="triangle" w="med"/>
          </a:ln>
        </p:spPr>
        <p:style>
          <a:lnRef idx="0"/>
          <a:fillRef idx="0"/>
          <a:effectRef idx="0"/>
          <a:fontRef idx="minor"/>
        </p:style>
      </p:sp>
      <p:sp>
        <p:nvSpPr>
          <p:cNvPr id="252" name="CustomShape 19"/>
          <p:cNvSpPr/>
          <p:nvPr/>
        </p:nvSpPr>
        <p:spPr>
          <a:xfrm flipH="1">
            <a:off x="1293840" y="2615760"/>
            <a:ext cx="2196720" cy="2383920"/>
          </a:xfrm>
          <a:custGeom>
            <a:avLst/>
            <a:gdLst/>
            <a:ahLst/>
            <a:rect l="l" t="t" r="r" b="b"/>
            <a:pathLst>
              <a:path w="21600" h="21600">
                <a:moveTo>
                  <a:pt x="0" y="0"/>
                </a:moveTo>
                <a:lnTo>
                  <a:pt x="21600" y="21600"/>
                </a:lnTo>
              </a:path>
            </a:pathLst>
          </a:custGeom>
          <a:noFill/>
          <a:ln w="9360">
            <a:solidFill>
              <a:srgbClr val="6cab42"/>
            </a:solidFill>
            <a:round/>
            <a:tailEnd len="med" type="triangle" w="med"/>
          </a:ln>
        </p:spPr>
        <p:style>
          <a:lnRef idx="0"/>
          <a:fillRef idx="0"/>
          <a:effectRef idx="0"/>
          <a:fontRef idx="minor"/>
        </p:style>
      </p:sp>
      <p:sp>
        <p:nvSpPr>
          <p:cNvPr id="253" name="CustomShape 20"/>
          <p:cNvSpPr/>
          <p:nvPr/>
        </p:nvSpPr>
        <p:spPr>
          <a:xfrm flipH="1">
            <a:off x="1248120" y="2615760"/>
            <a:ext cx="2241720" cy="2514600"/>
          </a:xfrm>
          <a:custGeom>
            <a:avLst/>
            <a:gdLst/>
            <a:ahLst/>
            <a:rect l="l" t="t" r="r" b="b"/>
            <a:pathLst>
              <a:path w="21600" h="21600">
                <a:moveTo>
                  <a:pt x="0" y="0"/>
                </a:moveTo>
                <a:lnTo>
                  <a:pt x="21600" y="21600"/>
                </a:lnTo>
              </a:path>
            </a:pathLst>
          </a:custGeom>
          <a:noFill/>
          <a:ln w="9360">
            <a:solidFill>
              <a:srgbClr val="6cab42"/>
            </a:solidFill>
            <a:round/>
            <a:tailEnd len="med" type="triangle" w="med"/>
          </a:ln>
        </p:spPr>
        <p:style>
          <a:lnRef idx="0"/>
          <a:fillRef idx="0"/>
          <a:effectRef idx="0"/>
          <a:fontRef idx="minor"/>
        </p:style>
      </p:sp>
      <p:sp>
        <p:nvSpPr>
          <p:cNvPr id="254" name="CustomShape 21"/>
          <p:cNvSpPr/>
          <p:nvPr/>
        </p:nvSpPr>
        <p:spPr>
          <a:xfrm flipH="1">
            <a:off x="1704600" y="2615760"/>
            <a:ext cx="1786320" cy="2496240"/>
          </a:xfrm>
          <a:custGeom>
            <a:avLst/>
            <a:gdLst/>
            <a:ahLst/>
            <a:rect l="l" t="t" r="r" b="b"/>
            <a:pathLst>
              <a:path w="21600" h="21600">
                <a:moveTo>
                  <a:pt x="0" y="0"/>
                </a:moveTo>
                <a:lnTo>
                  <a:pt x="21600" y="21600"/>
                </a:lnTo>
              </a:path>
            </a:pathLst>
          </a:custGeom>
          <a:noFill/>
          <a:ln w="9360">
            <a:solidFill>
              <a:srgbClr val="6cab42"/>
            </a:solidFill>
            <a:round/>
            <a:tailEnd len="med" type="triangle" w="med"/>
          </a:ln>
        </p:spPr>
        <p:style>
          <a:lnRef idx="0"/>
          <a:fillRef idx="0"/>
          <a:effectRef idx="0"/>
          <a:fontRef idx="minor"/>
        </p:style>
      </p:sp>
      <p:sp>
        <p:nvSpPr>
          <p:cNvPr id="255" name="CustomShape 22"/>
          <p:cNvSpPr/>
          <p:nvPr/>
        </p:nvSpPr>
        <p:spPr>
          <a:xfrm flipH="1">
            <a:off x="1596240" y="2615760"/>
            <a:ext cx="1893960" cy="2569320"/>
          </a:xfrm>
          <a:custGeom>
            <a:avLst/>
            <a:gdLst/>
            <a:ahLst/>
            <a:rect l="l" t="t" r="r" b="b"/>
            <a:pathLst>
              <a:path w="21600" h="21600">
                <a:moveTo>
                  <a:pt x="0" y="0"/>
                </a:moveTo>
                <a:lnTo>
                  <a:pt x="21600" y="21600"/>
                </a:lnTo>
              </a:path>
            </a:pathLst>
          </a:custGeom>
          <a:noFill/>
          <a:ln w="9360">
            <a:solidFill>
              <a:srgbClr val="6cab4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0" y="18360"/>
            <a:ext cx="9143640" cy="682200"/>
          </a:xfrm>
          <a:prstGeom prst="rect">
            <a:avLst/>
          </a:prstGeom>
          <a:noFill/>
          <a:ln>
            <a:noFill/>
          </a:ln>
        </p:spPr>
        <p:txBody>
          <a:bodyPr tIns="91440" bIns="91440" anchor="ctr">
            <a:noAutofit/>
          </a:bodyPr>
          <a:p>
            <a:pPr marL="457200" indent="-456840">
              <a:lnSpc>
                <a:spcPct val="90000"/>
              </a:lnSpc>
              <a:buClr>
                <a:srgbClr val="000000"/>
              </a:buClr>
              <a:buFont typeface="Wingdings" charset="2"/>
              <a:buChar char=""/>
            </a:pPr>
            <a:r>
              <a:rPr b="0" lang="en-US" sz="2800" spc="-1" strike="noStrike">
                <a:solidFill>
                  <a:srgbClr val="000000"/>
                </a:solidFill>
                <a:latin typeface="Arial"/>
                <a:ea typeface="Calibri"/>
              </a:rPr>
              <a:t>How to detect 7 center points of 7 </a:t>
            </a:r>
            <a:r>
              <a:rPr b="0" lang="en-US" sz="2800" spc="-1" strike="noStrike">
                <a:solidFill>
                  <a:srgbClr val="0070c0"/>
                </a:solidFill>
                <a:latin typeface="Arial"/>
                <a:ea typeface="Calibri"/>
              </a:rPr>
              <a:t>blue</a:t>
            </a:r>
            <a:r>
              <a:rPr b="0" lang="en-US" sz="2800" spc="-1" strike="noStrike">
                <a:solidFill>
                  <a:srgbClr val="000000"/>
                </a:solidFill>
                <a:latin typeface="Arial"/>
                <a:ea typeface="Calibri"/>
              </a:rPr>
              <a:t> circles</a:t>
            </a:r>
            <a:endParaRPr b="0" lang="en-US" sz="2800" spc="-1" strike="noStrike">
              <a:solidFill>
                <a:srgbClr val="000000"/>
              </a:solidFill>
              <a:latin typeface="Arial"/>
            </a:endParaRPr>
          </a:p>
        </p:txBody>
      </p:sp>
      <p:sp>
        <p:nvSpPr>
          <p:cNvPr id="257" name="TextShape 2"/>
          <p:cNvSpPr txBox="1"/>
          <p:nvPr/>
        </p:nvSpPr>
        <p:spPr>
          <a:xfrm>
            <a:off x="0" y="862560"/>
            <a:ext cx="9143640" cy="5995080"/>
          </a:xfrm>
          <a:prstGeom prst="rect">
            <a:avLst/>
          </a:prstGeom>
          <a:noFill/>
          <a:ln>
            <a:noFill/>
          </a:ln>
        </p:spPr>
        <p:txBody>
          <a:bodyPr tIns="91440" bIns="91440">
            <a:noAutofit/>
          </a:bodyPr>
          <a:p>
            <a:pPr marL="476280" indent="-342720">
              <a:lnSpc>
                <a:spcPct val="90000"/>
              </a:lnSpc>
              <a:spcBef>
                <a:spcPts val="799"/>
              </a:spcBef>
              <a:buClr>
                <a:srgbClr val="000000"/>
              </a:buClr>
              <a:buFont typeface="Wingdings" charset="2"/>
              <a:buChar char=""/>
            </a:pPr>
            <a:r>
              <a:rPr b="0" lang="en-US" sz="2000" spc="-1" strike="noStrike">
                <a:solidFill>
                  <a:srgbClr val="000000"/>
                </a:solidFill>
                <a:latin typeface="Arial"/>
                <a:ea typeface="Calibri"/>
              </a:rPr>
              <a:t>You can use </a:t>
            </a:r>
            <a:r>
              <a:rPr b="0" lang="en-US" sz="2000" spc="-1" strike="noStrike">
                <a:solidFill>
                  <a:srgbClr val="000000"/>
                </a:solidFill>
                <a:latin typeface="Consolas"/>
                <a:ea typeface="Calibri"/>
              </a:rPr>
              <a:t>cv2.SimpleBlobDetector()</a:t>
            </a:r>
            <a:r>
              <a:rPr b="0" lang="en-US" sz="2000" spc="-1" strike="noStrike">
                <a:solidFill>
                  <a:srgbClr val="000000"/>
                </a:solidFill>
                <a:latin typeface="Arial"/>
                <a:ea typeface="Calibri"/>
              </a:rPr>
              <a:t> to detect blobs (binary large object), it can filter out blobs by examining their:</a:t>
            </a:r>
            <a:endParaRPr b="0" lang="en-US" sz="2000" spc="-1" strike="noStrike">
              <a:solidFill>
                <a:srgbClr val="000000"/>
              </a:solidFill>
              <a:latin typeface="Arial"/>
            </a:endParaRPr>
          </a:p>
          <a:p>
            <a:pPr marL="819000" indent="-342720">
              <a:lnSpc>
                <a:spcPct val="90000"/>
              </a:lnSpc>
              <a:buClr>
                <a:srgbClr val="000000"/>
              </a:buClr>
              <a:buFont typeface="Arial"/>
              <a:buAutoNum type="arabicParenR"/>
            </a:pPr>
            <a:r>
              <a:rPr b="0" lang="en-US" sz="2000" spc="-1" strike="noStrike">
                <a:solidFill>
                  <a:srgbClr val="000000"/>
                </a:solidFill>
                <a:latin typeface="Calibri"/>
                <a:ea typeface="Calibri"/>
              </a:rPr>
              <a:t>Area (size)</a:t>
            </a:r>
            <a:endParaRPr b="0" lang="en-US" sz="2000" spc="-1" strike="noStrike">
              <a:solidFill>
                <a:srgbClr val="000000"/>
              </a:solidFill>
              <a:latin typeface="Arial"/>
            </a:endParaRPr>
          </a:p>
          <a:p>
            <a:pPr marL="819000" indent="-342720">
              <a:lnSpc>
                <a:spcPct val="90000"/>
              </a:lnSpc>
              <a:buClr>
                <a:srgbClr val="000000"/>
              </a:buClr>
              <a:buFont typeface="Arial"/>
              <a:buAutoNum type="arabicParenR"/>
            </a:pPr>
            <a:r>
              <a:rPr b="0" lang="en-US" sz="2000" spc="-1" strike="noStrike">
                <a:solidFill>
                  <a:srgbClr val="000000"/>
                </a:solidFill>
                <a:latin typeface="Calibri"/>
                <a:ea typeface="Calibri"/>
              </a:rPr>
              <a:t>Thresholds (gray level)</a:t>
            </a:r>
            <a:endParaRPr b="0" lang="en-US" sz="2000" spc="-1" strike="noStrike">
              <a:solidFill>
                <a:srgbClr val="000000"/>
              </a:solidFill>
              <a:latin typeface="Arial"/>
            </a:endParaRPr>
          </a:p>
          <a:p>
            <a:pPr marL="819000" indent="-342720">
              <a:lnSpc>
                <a:spcPct val="90000"/>
              </a:lnSpc>
              <a:buClr>
                <a:srgbClr val="000000"/>
              </a:buClr>
              <a:buFont typeface="Arial"/>
              <a:buAutoNum type="arabicParenR"/>
            </a:pPr>
            <a:r>
              <a:rPr b="0" lang="en-US" sz="2000" spc="-1" strike="noStrike">
                <a:solidFill>
                  <a:srgbClr val="000000"/>
                </a:solidFill>
                <a:latin typeface="Calibri"/>
                <a:ea typeface="Calibri"/>
              </a:rPr>
              <a:t>Circularity (if perfect circle, then it is 1.0)</a:t>
            </a:r>
            <a:endParaRPr b="0" lang="en-US" sz="2000" spc="-1" strike="noStrike">
              <a:solidFill>
                <a:srgbClr val="000000"/>
              </a:solidFill>
              <a:latin typeface="Arial"/>
            </a:endParaRPr>
          </a:p>
          <a:p>
            <a:pPr marL="819000" indent="-342720">
              <a:lnSpc>
                <a:spcPct val="90000"/>
              </a:lnSpc>
              <a:buClr>
                <a:srgbClr val="000000"/>
              </a:buClr>
              <a:buFont typeface="Arial"/>
              <a:buAutoNum type="arabicParenR"/>
            </a:pPr>
            <a:r>
              <a:rPr b="0" lang="en-US" sz="2000" spc="-1" strike="noStrike">
                <a:solidFill>
                  <a:srgbClr val="000000"/>
                </a:solidFill>
                <a:latin typeface="Calibri"/>
                <a:ea typeface="Calibri"/>
              </a:rPr>
              <a:t>Inertia (</a:t>
            </a:r>
            <a:r>
              <a:rPr b="1" lang="en-US" sz="2000" spc="-1" strike="noStrike">
                <a:solidFill>
                  <a:srgbClr val="000000"/>
                </a:solidFill>
                <a:latin typeface="Calibri"/>
                <a:ea typeface="Calibri"/>
              </a:rPr>
              <a:t>ratio of the minor and major axes )</a:t>
            </a:r>
            <a:endParaRPr b="0" lang="en-US" sz="2000" spc="-1" strike="noStrike">
              <a:solidFill>
                <a:srgbClr val="000000"/>
              </a:solidFill>
              <a:latin typeface="Arial"/>
            </a:endParaRPr>
          </a:p>
          <a:p>
            <a:pPr marL="819000" indent="-342720">
              <a:lnSpc>
                <a:spcPct val="90000"/>
              </a:lnSpc>
              <a:buClr>
                <a:srgbClr val="000000"/>
              </a:buClr>
              <a:buFont typeface="Arial"/>
              <a:buAutoNum type="arabicParenR"/>
            </a:pPr>
            <a:r>
              <a:rPr b="0" lang="en-US" sz="2000" spc="-1" strike="noStrike">
                <a:solidFill>
                  <a:srgbClr val="000000"/>
                </a:solidFill>
                <a:latin typeface="Calibri"/>
                <a:ea typeface="Calibri"/>
              </a:rPr>
              <a:t>Convexity (if no gap, then it is 1.0)</a:t>
            </a:r>
            <a:endParaRPr b="0" lang="en-US" sz="2000" spc="-1" strike="noStrike">
              <a:solidFill>
                <a:srgbClr val="000000"/>
              </a:solidFill>
              <a:latin typeface="Arial"/>
            </a:endParaRPr>
          </a:p>
          <a:p>
            <a:pPr>
              <a:lnSpc>
                <a:spcPct val="90000"/>
              </a:lnSpc>
              <a:spcBef>
                <a:spcPts val="751"/>
              </a:spcBef>
              <a:tabLst>
                <a:tab algn="l" pos="0"/>
              </a:tabLst>
            </a:pPr>
            <a:endParaRPr b="0" lang="en-US" sz="2000" spc="-1" strike="noStrike">
              <a:solidFill>
                <a:srgbClr val="000000"/>
              </a:solidFill>
              <a:latin typeface="Arial"/>
            </a:endParaRPr>
          </a:p>
        </p:txBody>
      </p:sp>
      <p:pic>
        <p:nvPicPr>
          <p:cNvPr id="258" name="Google Shape;178;g7b5030c3c8_2_1" descr=""/>
          <p:cNvPicPr/>
          <p:nvPr/>
        </p:nvPicPr>
        <p:blipFill>
          <a:blip r:embed="rId1"/>
          <a:stretch/>
        </p:blipFill>
        <p:spPr>
          <a:xfrm>
            <a:off x="373320" y="2965320"/>
            <a:ext cx="8581680" cy="32864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1643</TotalTime>
  <Application>LibreOffice/6.4.5.2$Linux_X86_64 LibreOffice_project/40$Build-2</Application>
  <Words>2022</Words>
  <Paragraphs>213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RL</dc:creator>
  <dc:description/>
  <dc:language>zh-TW</dc:language>
  <cp:lastModifiedBy>Jimmy</cp:lastModifiedBy>
  <dcterms:modified xsi:type="dcterms:W3CDTF">2020-12-02T14:42:14Z</dcterms:modified>
  <cp:revision>534</cp:revision>
  <dc:subject/>
  <dc:title>Computer Vision Homework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3</vt:i4>
  </property>
  <property fmtid="{D5CDD505-2E9C-101B-9397-08002B2CF9AE}" pid="7" name="Notes">
    <vt:i4>15</vt:i4>
  </property>
  <property fmtid="{D5CDD505-2E9C-101B-9397-08002B2CF9AE}" pid="8" name="PresentationFormat">
    <vt:lpwstr>如螢幕大小 (4:3)</vt:lpwstr>
  </property>
  <property fmtid="{D5CDD505-2E9C-101B-9397-08002B2CF9AE}" pid="9" name="ScaleCrop">
    <vt:bool>0</vt:bool>
  </property>
  <property fmtid="{D5CDD505-2E9C-101B-9397-08002B2CF9AE}" pid="10" name="ShareDoc">
    <vt:bool>0</vt:bool>
  </property>
  <property fmtid="{D5CDD505-2E9C-101B-9397-08002B2CF9AE}" pid="11" name="Slides">
    <vt:i4>20</vt:i4>
  </property>
</Properties>
</file>